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24377650" cy="13716000"/>
  <p:notesSz cx="6858000" cy="9144000"/>
  <p:embeddedFontLst>
    <p:embeddedFont>
      <p:font typeface="Lato Light" panose="020F0502020204030203" pitchFamily="34" charset="0"/>
      <p:regular r:id="rId94"/>
      <p:bold r:id="rId95"/>
      <p:italic r:id="rId96"/>
      <p:boldItalic r:id="rId97"/>
    </p:embeddedFont>
    <p:embeddedFont>
      <p:font typeface="Merriweather" panose="00000500000000000000" pitchFamily="2" charset="0"/>
      <p:regular r:id="rId98"/>
      <p:bold r:id="rId99"/>
      <p:italic r:id="rId100"/>
      <p:boldItalic r:id="rId101"/>
    </p:embeddedFont>
    <p:embeddedFont>
      <p:font typeface="Roboto" panose="02000000000000000000" pitchFamily="2" charset="0"/>
      <p:regular r:id="rId102"/>
      <p:bold r:id="rId103"/>
      <p:italic r:id="rId104"/>
      <p:boldItalic r:id="rId105"/>
    </p:embeddedFont>
    <p:embeddedFont>
      <p:font typeface="Roboto Light" panose="02000000000000000000" pitchFamily="2" charset="0"/>
      <p:regular r:id="rId106"/>
      <p:bold r:id="rId107"/>
      <p:italic r:id="rId108"/>
      <p:boldItalic r:id="rId109"/>
    </p:embeddedFont>
    <p:embeddedFont>
      <p:font typeface="Roboto Medium" panose="02000000000000000000" pitchFamily="2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48895C-347F-4BA7-9A44-4E66EAD0E210}">
  <a:tblStyle styleId="{A948895C-347F-4BA7-9A44-4E66EAD0E2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11" autoAdjust="0"/>
  </p:normalViewPr>
  <p:slideViewPr>
    <p:cSldViewPr snapToGrid="0">
      <p:cViewPr varScale="1">
        <p:scale>
          <a:sx n="27" d="100"/>
          <a:sy n="27" d="100"/>
        </p:scale>
        <p:origin x="34" y="216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9.fntdata"/><Relationship Id="rId16" Type="http://schemas.openxmlformats.org/officeDocument/2006/relationships/slide" Target="slides/slide15.xml"/><Relationship Id="rId107" Type="http://schemas.openxmlformats.org/officeDocument/2006/relationships/font" Target="fonts/font1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0.fntdata"/><Relationship Id="rId108" Type="http://schemas.openxmlformats.org/officeDocument/2006/relationships/font" Target="fonts/font1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7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fbe0d313f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fbe0d313f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33fbe0d313f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c0fbd28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c0fbd28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ec0fbd2860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dacafa26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dacafa26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c0fbd28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c0fbd28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ec0fbd286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35df06437_1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35df06437_1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3335df06437_13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35df06437_1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35df06437_1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335df06437_13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c0fbd286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c0fbd286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599e147c5_3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599e147c5_36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3599e147c5_36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41e06413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e41e06413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e41e064135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de77d5b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de77d5b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599e147c5_3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3599e147c5_3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3599e147c5_36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41e0641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41e0641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e41e064135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ccc78a4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ccc78a4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35df06437_1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35df06437_1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3335df06437_11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599e147c5_3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3599e147c5_36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33599e147c5_36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dc1495b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dc1495b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11dc1495bd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599e147c5_3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3599e147c5_3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33599e147c5_35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dacafa26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dacafa26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dacafa26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dacafa26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35df06437_1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35df06437_1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3335df06437_11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35df06437_1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35df06437_1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3335df06437_11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35df06437_1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335df06437_1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3335df06437_11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de77d5ba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ede77d5ba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335df06437_1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335df06437_1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3335df06437_11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599e147c5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599e147c5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33599e147c5_1_7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e41e06413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e41e06413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2e41e064135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3599e147c5_3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3599e147c5_36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33599e147c5_36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3599e147c5_1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3599e147c5_1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33599e147c5_1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dc1495bd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dc1495bd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1dc1495bdb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599e147c5_5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599e147c5_5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3599e147c5_3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3599e147c5_3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33599e147c5_35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3faa00928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3faa00928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3faa00928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3faa00928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ec0fbd286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ec0fbd286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0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3faa009282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3faa009282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de77d5ba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de77d5ba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41a1a22e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41a1a22e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3faa00928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3faa00928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00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41a1a22e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41a1a22e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077ada3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077ada37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e41a1a22e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e41a1a22e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de77d5ba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ede77d5ba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e41a1a22ed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e41a1a22ed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e41e06413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e41e06413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e41a1a22ed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e41a1a22ed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e41e06413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e41e06413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e41a1a22e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e41a1a22e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e41e06413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e41e06413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e41a1a22ed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e41a1a22ed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e41a1a22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e41a1a22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e41a1a22e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e41a1a22e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e41a1a22ed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e41a1a22ed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e41a1a22ed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e41a1a22ed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3fbe0d313f_5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3fbe0d313f_5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3fbe0d313f_5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3fbe0d313f_5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3599e147c5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3599e147c5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3599e147c5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3599e147c5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3599e147c5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3599e147c5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3599e147c5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3599e147c5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3fbe0d313f_2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3fbe0d313f_2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35df06437_1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35df06437_1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335df06437_13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edacafa26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edacafa26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edacafa26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edacafa26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e41e064135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e41e064135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e41a1a22ed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e41a1a22ed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ede77d5ba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ede77d5ba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e41e064135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e41e064135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3faa009282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3faa009282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e41a1a22e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e41a1a22e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ede77d5ba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ede77d5ba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e41a1a22ed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e41a1a22ed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fbe0d313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fbe0d313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33fbe0d313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e41e064135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e41e064135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e41a1a22ed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e41a1a22ed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e41a1a22ed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e41a1a22ed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e41a1a22ed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e41a1a22ed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e41a1a22e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e41a1a22ed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e41a1a22ed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e41a1a22ed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e41e064135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e41e064135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e41a1a22e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e41a1a22e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e41e064135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e41e064135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fbe0d313f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fbe0d313f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33fbe0d313f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edacafa26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edacafa26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3599e147c5_35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3599e147c5_35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33599e147c5_35_8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333" y="0"/>
            <a:ext cx="24378571" cy="11728413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30984" y="1439267"/>
            <a:ext cx="22715700" cy="34200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830984" y="5009494"/>
            <a:ext cx="11310600" cy="1968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831117" y="2216467"/>
            <a:ext cx="14222700" cy="3319200"/>
          </a:xfrm>
          <a:prstGeom prst="rect">
            <a:avLst/>
          </a:prstGeom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830984" y="5657133"/>
            <a:ext cx="14222700" cy="2513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50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>
            <a:lvl1pPr lvl="0">
              <a:buNone/>
              <a:defRPr sz="1600">
                <a:solidFill>
                  <a:srgbClr val="000000"/>
                </a:solidFill>
              </a:defRPr>
            </a:lvl1pPr>
            <a:lvl2pPr lvl="1">
              <a:buNone/>
              <a:defRPr sz="1600">
                <a:solidFill>
                  <a:srgbClr val="000000"/>
                </a:solidFill>
              </a:defRPr>
            </a:lvl2pPr>
            <a:lvl3pPr lvl="2">
              <a:buNone/>
              <a:defRPr sz="1600">
                <a:solidFill>
                  <a:srgbClr val="000000"/>
                </a:solidFill>
              </a:defRPr>
            </a:lvl3pPr>
            <a:lvl4pPr lvl="3">
              <a:buNone/>
              <a:defRPr sz="1600">
                <a:solidFill>
                  <a:srgbClr val="000000"/>
                </a:solidFill>
              </a:defRPr>
            </a:lvl4pPr>
            <a:lvl5pPr lvl="4">
              <a:buNone/>
              <a:defRPr sz="1600">
                <a:solidFill>
                  <a:srgbClr val="000000"/>
                </a:solidFill>
              </a:defRPr>
            </a:lvl5pPr>
            <a:lvl6pPr lvl="5">
              <a:buNone/>
              <a:defRPr sz="1600">
                <a:solidFill>
                  <a:srgbClr val="000000"/>
                </a:solidFill>
              </a:defRPr>
            </a:lvl6pPr>
            <a:lvl7pPr lvl="6">
              <a:buNone/>
              <a:defRPr sz="1600">
                <a:solidFill>
                  <a:srgbClr val="000000"/>
                </a:solidFill>
              </a:defRPr>
            </a:lvl7pPr>
            <a:lvl8pPr lvl="7">
              <a:buNone/>
              <a:defRPr sz="1600">
                <a:solidFill>
                  <a:srgbClr val="000000"/>
                </a:solidFill>
              </a:defRPr>
            </a:lvl8pPr>
            <a:lvl9pPr lvl="8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2" name="Google Shape;72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>
            <a:lvl1pPr lvl="0">
              <a:buNone/>
              <a:defRPr sz="1600">
                <a:solidFill>
                  <a:srgbClr val="000000"/>
                </a:solidFill>
              </a:defRPr>
            </a:lvl1pPr>
            <a:lvl2pPr lvl="1">
              <a:buNone/>
              <a:defRPr sz="1600">
                <a:solidFill>
                  <a:srgbClr val="000000"/>
                </a:solidFill>
              </a:defRPr>
            </a:lvl2pPr>
            <a:lvl3pPr lvl="2">
              <a:buNone/>
              <a:defRPr sz="1600">
                <a:solidFill>
                  <a:srgbClr val="000000"/>
                </a:solidFill>
              </a:defRPr>
            </a:lvl3pPr>
            <a:lvl4pPr lvl="3">
              <a:buNone/>
              <a:defRPr sz="1600">
                <a:solidFill>
                  <a:srgbClr val="000000"/>
                </a:solidFill>
              </a:defRPr>
            </a:lvl4pPr>
            <a:lvl5pPr lvl="4">
              <a:buNone/>
              <a:defRPr sz="1600">
                <a:solidFill>
                  <a:srgbClr val="000000"/>
                </a:solidFill>
              </a:defRPr>
            </a:lvl5pPr>
            <a:lvl6pPr lvl="5">
              <a:buNone/>
              <a:defRPr sz="1600">
                <a:solidFill>
                  <a:srgbClr val="000000"/>
                </a:solidFill>
              </a:defRPr>
            </a:lvl6pPr>
            <a:lvl7pPr lvl="6">
              <a:buNone/>
              <a:defRPr sz="1600">
                <a:solidFill>
                  <a:srgbClr val="000000"/>
                </a:solidFill>
              </a:defRPr>
            </a:lvl7pPr>
            <a:lvl8pPr lvl="7">
              <a:buNone/>
              <a:defRPr sz="1600">
                <a:solidFill>
                  <a:srgbClr val="000000"/>
                </a:solidFill>
              </a:defRPr>
            </a:lvl8pPr>
            <a:lvl9pPr lvl="8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" name="Google Shape;74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" name="Google Shape;76;p14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78" name="Google Shape;78;p14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79" name="Google Shape;79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82" name="Google Shape;82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14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86" name="Google Shape;86;p14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87" name="Google Shape;87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14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 lnSpcReduction="10000"/>
          </a:bodyPr>
          <a:lstStyle>
            <a:lvl1pPr lvl="0">
              <a:buNone/>
              <a:defRPr sz="3700">
                <a:solidFill>
                  <a:srgbClr val="FFFFFF"/>
                </a:solidFill>
              </a:defRPr>
            </a:lvl1pPr>
            <a:lvl2pPr lvl="1">
              <a:buNone/>
              <a:defRPr sz="3700">
                <a:solidFill>
                  <a:srgbClr val="FFFFFF"/>
                </a:solidFill>
              </a:defRPr>
            </a:lvl2pPr>
            <a:lvl3pPr lvl="2">
              <a:buNone/>
              <a:defRPr sz="3700">
                <a:solidFill>
                  <a:srgbClr val="FFFFFF"/>
                </a:solidFill>
              </a:defRPr>
            </a:lvl3pPr>
            <a:lvl4pPr lvl="3">
              <a:buNone/>
              <a:defRPr sz="3700">
                <a:solidFill>
                  <a:srgbClr val="FFFFFF"/>
                </a:solidFill>
              </a:defRPr>
            </a:lvl4pPr>
            <a:lvl5pPr lvl="4">
              <a:buNone/>
              <a:defRPr sz="3700">
                <a:solidFill>
                  <a:srgbClr val="FFFFFF"/>
                </a:solidFill>
              </a:defRPr>
            </a:lvl5pPr>
            <a:lvl6pPr lvl="5">
              <a:buNone/>
              <a:defRPr sz="3700">
                <a:solidFill>
                  <a:srgbClr val="FFFFFF"/>
                </a:solidFill>
              </a:defRPr>
            </a:lvl6pPr>
            <a:lvl7pPr lvl="6">
              <a:buNone/>
              <a:defRPr sz="3700">
                <a:solidFill>
                  <a:srgbClr val="FFFFFF"/>
                </a:solidFill>
              </a:defRPr>
            </a:lvl7pPr>
            <a:lvl8pPr lvl="7">
              <a:buNone/>
              <a:defRPr sz="3700">
                <a:solidFill>
                  <a:srgbClr val="FFFFFF"/>
                </a:solidFill>
              </a:defRPr>
            </a:lvl8pPr>
            <a:lvl9pPr lvl="8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>
            <a:lvl1pPr lvl="0">
              <a:buNone/>
              <a:defRPr sz="1600">
                <a:solidFill>
                  <a:srgbClr val="000000"/>
                </a:solidFill>
              </a:defRPr>
            </a:lvl1pPr>
            <a:lvl2pPr lvl="1">
              <a:buNone/>
              <a:defRPr sz="1600">
                <a:solidFill>
                  <a:srgbClr val="000000"/>
                </a:solidFill>
              </a:defRPr>
            </a:lvl2pPr>
            <a:lvl3pPr lvl="2">
              <a:buNone/>
              <a:defRPr sz="1600">
                <a:solidFill>
                  <a:srgbClr val="000000"/>
                </a:solidFill>
              </a:defRPr>
            </a:lvl3pPr>
            <a:lvl4pPr lvl="3">
              <a:buNone/>
              <a:defRPr sz="1600">
                <a:solidFill>
                  <a:srgbClr val="000000"/>
                </a:solidFill>
              </a:defRPr>
            </a:lvl4pPr>
            <a:lvl5pPr lvl="4">
              <a:buNone/>
              <a:defRPr sz="1600">
                <a:solidFill>
                  <a:srgbClr val="000000"/>
                </a:solidFill>
              </a:defRPr>
            </a:lvl5pPr>
            <a:lvl6pPr lvl="5">
              <a:buNone/>
              <a:defRPr sz="1600">
                <a:solidFill>
                  <a:srgbClr val="000000"/>
                </a:solidFill>
              </a:defRPr>
            </a:lvl6pPr>
            <a:lvl7pPr lvl="6">
              <a:buNone/>
              <a:defRPr sz="1600">
                <a:solidFill>
                  <a:srgbClr val="000000"/>
                </a:solidFill>
              </a:defRPr>
            </a:lvl7pPr>
            <a:lvl8pPr lvl="7">
              <a:buNone/>
              <a:defRPr sz="1600">
                <a:solidFill>
                  <a:srgbClr val="000000"/>
                </a:solidFill>
              </a:defRPr>
            </a:lvl8pPr>
            <a:lvl9pPr lvl="8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00" name="Google Shape;100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>
            <a:lvl1pPr lvl="0">
              <a:buNone/>
              <a:defRPr sz="1600">
                <a:solidFill>
                  <a:srgbClr val="000000"/>
                </a:solidFill>
              </a:defRPr>
            </a:lvl1pPr>
            <a:lvl2pPr lvl="1">
              <a:buNone/>
              <a:defRPr sz="1600">
                <a:solidFill>
                  <a:srgbClr val="000000"/>
                </a:solidFill>
              </a:defRPr>
            </a:lvl2pPr>
            <a:lvl3pPr lvl="2">
              <a:buNone/>
              <a:defRPr sz="1600">
                <a:solidFill>
                  <a:srgbClr val="000000"/>
                </a:solidFill>
              </a:defRPr>
            </a:lvl3pPr>
            <a:lvl4pPr lvl="3">
              <a:buNone/>
              <a:defRPr sz="1600">
                <a:solidFill>
                  <a:srgbClr val="000000"/>
                </a:solidFill>
              </a:defRPr>
            </a:lvl4pPr>
            <a:lvl5pPr lvl="4">
              <a:buNone/>
              <a:defRPr sz="1600">
                <a:solidFill>
                  <a:srgbClr val="000000"/>
                </a:solidFill>
              </a:defRPr>
            </a:lvl5pPr>
            <a:lvl6pPr lvl="5">
              <a:buNone/>
              <a:defRPr sz="1600">
                <a:solidFill>
                  <a:srgbClr val="000000"/>
                </a:solidFill>
              </a:defRPr>
            </a:lvl6pPr>
            <a:lvl7pPr lvl="6">
              <a:buNone/>
              <a:defRPr sz="1600">
                <a:solidFill>
                  <a:srgbClr val="000000"/>
                </a:solidFill>
              </a:defRPr>
            </a:lvl7pPr>
            <a:lvl8pPr lvl="7">
              <a:buNone/>
              <a:defRPr sz="1600">
                <a:solidFill>
                  <a:srgbClr val="000000"/>
                </a:solidFill>
              </a:defRPr>
            </a:lvl8pPr>
            <a:lvl9pPr lvl="8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2" name="Google Shape;102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>
            <a:lvl1pPr lvl="0">
              <a:buNone/>
              <a:defRPr sz="1600">
                <a:solidFill>
                  <a:srgbClr val="000000"/>
                </a:solidFill>
              </a:defRPr>
            </a:lvl1pPr>
            <a:lvl2pPr lvl="1">
              <a:buNone/>
              <a:defRPr sz="1600">
                <a:solidFill>
                  <a:srgbClr val="000000"/>
                </a:solidFill>
              </a:defRPr>
            </a:lvl2pPr>
            <a:lvl3pPr lvl="2">
              <a:buNone/>
              <a:defRPr sz="1600">
                <a:solidFill>
                  <a:srgbClr val="000000"/>
                </a:solidFill>
              </a:defRPr>
            </a:lvl3pPr>
            <a:lvl4pPr lvl="3">
              <a:buNone/>
              <a:defRPr sz="1600">
                <a:solidFill>
                  <a:srgbClr val="000000"/>
                </a:solidFill>
              </a:defRPr>
            </a:lvl4pPr>
            <a:lvl5pPr lvl="4">
              <a:buNone/>
              <a:defRPr sz="1600">
                <a:solidFill>
                  <a:srgbClr val="000000"/>
                </a:solidFill>
              </a:defRPr>
            </a:lvl5pPr>
            <a:lvl6pPr lvl="5">
              <a:buNone/>
              <a:defRPr sz="1600">
                <a:solidFill>
                  <a:srgbClr val="000000"/>
                </a:solidFill>
              </a:defRPr>
            </a:lvl6pPr>
            <a:lvl7pPr lvl="6">
              <a:buNone/>
              <a:defRPr sz="1600">
                <a:solidFill>
                  <a:srgbClr val="000000"/>
                </a:solidFill>
              </a:defRPr>
            </a:lvl7pPr>
            <a:lvl8pPr lvl="7">
              <a:buNone/>
              <a:defRPr sz="1600">
                <a:solidFill>
                  <a:srgbClr val="000000"/>
                </a:solidFill>
              </a:defRPr>
            </a:lvl8pPr>
            <a:lvl9pPr lvl="8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2" name="Google Shape;112;p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" name="Google Shape;115;p17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</p:spPr>
        <p:txBody>
          <a:bodyPr spcFirstLastPara="1" wrap="square" lIns="1219000" tIns="0" rIns="121900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</p:spPr>
        <p:txBody>
          <a:bodyPr spcFirstLastPara="1" wrap="square" lIns="487575" tIns="0" rIns="1219000" bIns="0" anchor="ctr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120" name="Google Shape;120;p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7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</p:spPr>
        <p:txBody>
          <a:bodyPr spcFirstLastPara="1" wrap="square" lIns="1219000" tIns="0" rIns="121900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</p:spPr>
        <p:txBody>
          <a:bodyPr spcFirstLastPara="1" wrap="square" lIns="487575" tIns="0" rIns="1219000" bIns="0" anchor="ctr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</p:spPr>
        <p:txBody>
          <a:bodyPr spcFirstLastPara="1" wrap="square" lIns="0" tIns="24375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algn="ctr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algn="ctr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algn="ctr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algn="ctr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algn="ctr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algn="ctr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algn="ctr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</p:spPr>
        <p:txBody>
          <a:bodyPr spcFirstLastPara="1" wrap="square" lIns="0" tIns="24375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algn="ctr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algn="ctr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algn="ctr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algn="ctr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algn="ctr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algn="ctr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algn="ctr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128265"/>
            <a:ext cx="24378571" cy="11728413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0" y="0"/>
            <a:ext cx="24378571" cy="11728413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830984" y="1439267"/>
            <a:ext cx="22715700" cy="34200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15011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117667"/>
            <a:ext cx="11500124" cy="11731813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>
            <a:off x="-333" y="0"/>
            <a:ext cx="11508855" cy="11721747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1050" y="1335800"/>
            <a:ext cx="9881400" cy="66903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2382575" y="1335800"/>
            <a:ext cx="11107500" cy="10929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24377700" cy="34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050" y="1335800"/>
            <a:ext cx="22715700" cy="16632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0984" y="4015200"/>
            <a:ext cx="10663500" cy="82032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12883044" y="4015200"/>
            <a:ext cx="10663500" cy="82032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24377700" cy="34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1050" y="1335800"/>
            <a:ext cx="22715700" cy="16632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100359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1050" y="1335800"/>
            <a:ext cx="8337900" cy="4877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0984" y="6375067"/>
            <a:ext cx="8337900" cy="61281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50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0917" y="2129600"/>
            <a:ext cx="16656600" cy="94569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121887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829917" y="1335800"/>
            <a:ext cx="9875700" cy="5465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812588" y="7004600"/>
            <a:ext cx="9875700" cy="24711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13007345" y="1335800"/>
            <a:ext cx="10541400" cy="109641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11650667"/>
            <a:ext cx="24377700" cy="20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830984" y="12057067"/>
            <a:ext cx="21273000" cy="12279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50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oboto"/>
              <a:buChar char="●"/>
              <a:defRPr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○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■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●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○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■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●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○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■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31377" y="333919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Defensive Security Project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19169975" y="1339100"/>
            <a:ext cx="4476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March 13th 2025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8764625" y="5968475"/>
            <a:ext cx="6848400" cy="6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66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 sz="7466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9953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Roboto"/>
              <a:buChar char="●"/>
            </a:pPr>
            <a:r>
              <a:rPr lang="en-US" sz="4266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Jason Vaz</a:t>
            </a:r>
            <a:endParaRPr sz="4266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9953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Roboto"/>
              <a:buChar char="●"/>
            </a:pPr>
            <a:r>
              <a:rPr lang="en-US" sz="4266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Brandi Green</a:t>
            </a:r>
            <a:endParaRPr sz="4266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9953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Roboto"/>
              <a:buChar char="●"/>
            </a:pPr>
            <a:r>
              <a:rPr lang="en-US" sz="4266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Dorcas Olawoyin</a:t>
            </a:r>
            <a:endParaRPr sz="4266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9953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Roboto"/>
              <a:buChar char="●"/>
            </a:pPr>
            <a:r>
              <a:rPr lang="en-US" sz="4266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Hesam Gohari</a:t>
            </a:r>
            <a:endParaRPr sz="4266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9953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Roboto"/>
              <a:buChar char="●"/>
            </a:pPr>
            <a:r>
              <a:rPr lang="en-US" sz="4266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Sean Vanzante</a:t>
            </a:r>
            <a:endParaRPr sz="4266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9953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Roboto"/>
              <a:buChar char="●"/>
            </a:pPr>
            <a:r>
              <a:rPr lang="en-US" sz="4266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Bhavinkumar Dabhi</a:t>
            </a:r>
            <a:endParaRPr sz="4266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Whois XML IP Geolocation API - ( </a:t>
            </a:r>
            <a:r>
              <a:rPr lang="en-US" sz="4000"/>
              <a:t>Website Ip Address search result</a:t>
            </a:r>
            <a:r>
              <a:rPr lang="en-US"/>
              <a:t>)</a:t>
            </a:r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r>
              <a:rPr lang="en-US"/>
              <a:t>image reference - https://ip-geolocation.whoisxmlapi.com/lookup-report/6v2Y78DWkb</a:t>
            </a:r>
            <a:endParaRPr/>
          </a:p>
        </p:txBody>
      </p:sp>
      <p:pic>
        <p:nvPicPr>
          <p:cNvPr id="218" name="Google Shape;218;p27" title="IP Search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2245650"/>
            <a:ext cx="18008000" cy="1004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Logs Analyzed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3"/>
          </p:nvPr>
        </p:nvSpPr>
        <p:spPr>
          <a:xfrm>
            <a:off x="-32800" y="4813275"/>
            <a:ext cx="13437000" cy="8140800"/>
          </a:xfrm>
          <a:prstGeom prst="rect">
            <a:avLst/>
          </a:prstGeom>
        </p:spPr>
        <p:txBody>
          <a:bodyPr spcFirstLastPara="1" wrap="square" lIns="1219000" tIns="0" rIns="1219000" bIns="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rgbClr val="24292F"/>
              </a:solidFill>
            </a:endParaRPr>
          </a:p>
          <a:p>
            <a:pPr marL="0" lvl="0" indent="0" algn="l" rtl="0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56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Signature ID:</a:t>
            </a:r>
            <a:r>
              <a:rPr lang="en-US" sz="56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unique identifier assigned to a specific security event.</a:t>
            </a:r>
            <a:endParaRPr sz="56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56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Signature:</a:t>
            </a:r>
            <a:r>
              <a:rPr lang="en-US" sz="56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human-readable description of the logged event.</a:t>
            </a:r>
            <a:endParaRPr sz="56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56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User:</a:t>
            </a:r>
            <a:r>
              <a:rPr lang="en-US" sz="56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Identifies the account that performed or was affected by the action.</a:t>
            </a:r>
            <a:endParaRPr sz="56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56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Status:</a:t>
            </a:r>
            <a:r>
              <a:rPr lang="en-US" sz="56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Indicates whether the event was successful or failed.</a:t>
            </a:r>
            <a:endParaRPr sz="56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565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Severity:</a:t>
            </a:r>
            <a:r>
              <a:rPr lang="en-US" sz="565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the risk level associated with the event.</a:t>
            </a:r>
            <a:endParaRPr sz="56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350">
              <a:solidFill>
                <a:srgbClr val="24292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100">
              <a:solidFill>
                <a:srgbClr val="24292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None/>
            </a:pPr>
            <a:endParaRPr sz="3000">
              <a:solidFill>
                <a:srgbClr val="24292F"/>
              </a:solidFill>
            </a:endParaRPr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4"/>
          </p:nvPr>
        </p:nvSpPr>
        <p:spPr>
          <a:xfrm>
            <a:off x="3141603" y="3801933"/>
            <a:ext cx="8151600" cy="1269600"/>
          </a:xfrm>
          <a:prstGeom prst="rect">
            <a:avLst/>
          </a:prstGeom>
        </p:spPr>
        <p:txBody>
          <a:bodyPr spcFirstLastPara="1" wrap="square" lIns="487575" tIns="0" rIns="121900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r>
              <a:rPr lang="en-US" sz="4300" b="1"/>
              <a:t>Windows Logs</a:t>
            </a:r>
            <a:endParaRPr sz="4300" b="1"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5"/>
          </p:nvPr>
        </p:nvSpPr>
        <p:spPr>
          <a:xfrm>
            <a:off x="11502800" y="5253325"/>
            <a:ext cx="12486600" cy="7700700"/>
          </a:xfrm>
          <a:prstGeom prst="rect">
            <a:avLst/>
          </a:prstGeom>
        </p:spPr>
        <p:txBody>
          <a:bodyPr spcFirstLastPara="1" wrap="square" lIns="1219000" tIns="0" rIns="1219000" bIns="0" anchor="t" anchorCtr="0">
            <a:normAutofit lnSpcReduction="2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Method:</a:t>
            </a: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Specifies the type of action being performed in the request.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Referer Domain:</a:t>
            </a: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website or domain that directed the user to the current page.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Status:</a:t>
            </a: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Identifies errors or anomalies in the request.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IP:</a:t>
            </a: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IP address of the client making the request.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Agent:</a:t>
            </a:r>
            <a:r>
              <a:rPr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Identifies the browser, operating system, and device used by the client.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00">
              <a:solidFill>
                <a:srgbClr val="24292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900">
              <a:solidFill>
                <a:srgbClr val="24292F"/>
              </a:solidFill>
            </a:endParaRPr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</p:spPr>
        <p:txBody>
          <a:bodyPr spcFirstLastPara="1" wrap="square" lIns="487575" tIns="0" rIns="121900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r>
              <a:rPr lang="en-US" sz="4000" b="1"/>
              <a:t>Apache Logs</a:t>
            </a:r>
            <a:endParaRPr sz="4000" b="1"/>
          </a:p>
        </p:txBody>
      </p:sp>
      <p:sp>
        <p:nvSpPr>
          <p:cNvPr id="230" name="Google Shape;230;p28"/>
          <p:cNvSpPr txBox="1"/>
          <p:nvPr/>
        </p:nvSpPr>
        <p:spPr>
          <a:xfrm>
            <a:off x="1661125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/>
              <a:t>1</a:t>
            </a:r>
            <a:endParaRPr sz="4400" b="1"/>
          </a:p>
        </p:txBody>
      </p:sp>
      <p:sp>
        <p:nvSpPr>
          <p:cNvPr id="231" name="Google Shape;231;p28"/>
          <p:cNvSpPr txBox="1"/>
          <p:nvPr/>
        </p:nvSpPr>
        <p:spPr>
          <a:xfrm>
            <a:off x="13558300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2</a:t>
            </a:r>
            <a:endParaRPr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t="9890" b="989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12</a:t>
            </a:fld>
            <a:endParaRPr sz="1600"/>
          </a:p>
        </p:txBody>
      </p:sp>
      <p:sp>
        <p:nvSpPr>
          <p:cNvPr id="238" name="Google Shape;238;p29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Windows Logs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" name="Google Shape;239;p29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9220500" y="6752775"/>
            <a:ext cx="62745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Dorcas Olawoyin</a:t>
            </a:r>
            <a:endParaRPr>
              <a:solidFill>
                <a:srgbClr val="A9B7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Reports—Windows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13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3"/>
          </p:nvPr>
        </p:nvSpPr>
        <p:spPr>
          <a:xfrm>
            <a:off x="703375" y="3334625"/>
            <a:ext cx="22942800" cy="88275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Three Windows Reports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48" name="Google Shape;248;p30"/>
          <p:cNvGraphicFramePr/>
          <p:nvPr/>
        </p:nvGraphicFramePr>
        <p:xfrm>
          <a:off x="1191013" y="5097125"/>
          <a:ext cx="21757100" cy="6487548"/>
        </p:xfrm>
        <a:graphic>
          <a:graphicData uri="http://schemas.openxmlformats.org/drawingml/2006/table">
            <a:tbl>
              <a:tblPr>
                <a:noFill/>
                <a:tableStyleId>{A948895C-347F-4BA7-9A44-4E66EAD0E210}</a:tableStyleId>
              </a:tblPr>
              <a:tblGrid>
                <a:gridCol w="1087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Signature ID’s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24292F"/>
                          </a:solidFill>
                        </a:rPr>
                        <a:t>A report with a table of signatures and associated signature IDs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Log Severity Report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24292F"/>
                          </a:solidFill>
                        </a:rPr>
                        <a:t>Displays the severity levels, and the count and percentage of each.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Success Vs Failure Report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A report that provides a comparison between the success and failure of Windows activities.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Images of Reports—Windows</a:t>
            </a:r>
            <a:endParaRPr sz="4500"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14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4801175" y="48504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258" name="Google Shape;258;p31"/>
          <p:cNvSpPr txBox="1"/>
          <p:nvPr/>
        </p:nvSpPr>
        <p:spPr>
          <a:xfrm>
            <a:off x="4801175" y="101463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mag</a:t>
            </a:r>
            <a:endParaRPr sz="4000"/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t="23195"/>
          <a:stretch/>
        </p:blipFill>
        <p:spPr>
          <a:xfrm>
            <a:off x="383300" y="3428775"/>
            <a:ext cx="23262899" cy="84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630850" y="1887338"/>
            <a:ext cx="6450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Windows Signature ID’s 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4500">
                <a:solidFill>
                  <a:schemeClr val="dk1"/>
                </a:solidFill>
              </a:rPr>
              <a:t>Images of Reports—Windows</a:t>
            </a:r>
            <a:endParaRPr sz="4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Windows Log Severity Report </a:t>
            </a:r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15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25" y="3527850"/>
            <a:ext cx="24049125" cy="64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-32791" y="5040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4500">
                <a:solidFill>
                  <a:schemeClr val="dk1"/>
                </a:solidFill>
              </a:rPr>
              <a:t>Images of Reports—Windows</a:t>
            </a:r>
            <a:endParaRPr sz="4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3400">
                <a:solidFill>
                  <a:schemeClr val="dk1"/>
                </a:solidFill>
              </a:rPr>
              <a:t>Windows Success Vs Failure Report</a:t>
            </a:r>
            <a:endParaRPr sz="3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3200"/>
              </a:spcBef>
              <a:spcAft>
                <a:spcPts val="3200"/>
              </a:spcAft>
              <a:buSzPts val="275"/>
              <a:buNone/>
            </a:pPr>
            <a:endParaRPr sz="3400">
              <a:solidFill>
                <a:schemeClr val="dk1"/>
              </a:solidFill>
            </a:endParaRPr>
          </a:p>
        </p:txBody>
      </p:sp>
      <p:sp>
        <p:nvSpPr>
          <p:cNvPr id="278" name="Google Shape;278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16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75" y="3424675"/>
            <a:ext cx="23929601" cy="69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-46766" y="5040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286" name="Google Shape;28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17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88" name="Google Shape;288;p34"/>
          <p:cNvGraphicFramePr/>
          <p:nvPr/>
        </p:nvGraphicFramePr>
        <p:xfrm>
          <a:off x="1296213" y="2295400"/>
          <a:ext cx="21757100" cy="4020252"/>
        </p:xfrm>
        <a:graphic>
          <a:graphicData uri="http://schemas.openxmlformats.org/drawingml/2006/table">
            <a:tbl>
              <a:tblPr>
                <a:noFill/>
                <a:tableStyleId>{A948895C-347F-4BA7-9A44-4E66EAD0E210}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4400"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VSI Suspicious Activity</a:t>
                      </a:r>
                      <a:endParaRPr sz="4400"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4400">
                          <a:solidFill>
                            <a:srgbClr val="24292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Threshold of failed windows activity reached.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24292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Baseline for failed hourly attempts: 6</a:t>
                      </a:r>
                      <a:endParaRPr sz="4400">
                        <a:solidFill>
                          <a:srgbClr val="24292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24292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Threshold for failed hourly attempts: 15</a:t>
                      </a:r>
                      <a:endParaRPr sz="4400">
                        <a:solidFill>
                          <a:srgbClr val="24292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highlight>
                          <a:schemeClr val="accent6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9" name="Google Shape;289;p34"/>
          <p:cNvSpPr txBox="1"/>
          <p:nvPr/>
        </p:nvSpPr>
        <p:spPr>
          <a:xfrm>
            <a:off x="1296175" y="8573525"/>
            <a:ext cx="21757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/>
              <a:t>JUSTIFICATION: </a:t>
            </a:r>
            <a:r>
              <a:rPr lang="en-US" sz="4200"/>
              <a:t>During regular business hours, VSI records two to five unsuccessful login attempts per user. An automated login attack, credential stuffing, or brute-force attack may be indicated if the failure rate increases by more than 10 to 15 percent per hour.</a:t>
            </a:r>
            <a:endParaRPr sz="4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chemeClr val="dk1"/>
                </a:solidFill>
              </a:rPr>
              <a:t>Images of Alerts—Windows</a:t>
            </a:r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3987">
                <a:solidFill>
                  <a:schemeClr val="dk1"/>
                </a:solidFill>
                <a:highlight>
                  <a:schemeClr val="lt1"/>
                </a:highlight>
              </a:rPr>
              <a:t>VSI Suspicious Activity</a:t>
            </a:r>
            <a:endParaRPr sz="3987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75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18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299" name="Google Shape;299;p35" title="Screenshot 2025-03-06 at 6.41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075" y="4016025"/>
            <a:ext cx="22125373" cy="650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chemeClr val="dk1"/>
                </a:solidFill>
              </a:rPr>
              <a:t>Images of Alerts—Windows</a:t>
            </a:r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3987">
                <a:solidFill>
                  <a:schemeClr val="dk1"/>
                </a:solidFill>
                <a:highlight>
                  <a:schemeClr val="lt1"/>
                </a:highlight>
              </a:rPr>
              <a:t>VSI Suspicious Activity</a:t>
            </a:r>
            <a:endParaRPr sz="3987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75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307" name="Google Shape;307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19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309" name="Google Shape;309;p36"/>
          <p:cNvPicPr preferRelativeResize="0"/>
          <p:nvPr/>
        </p:nvPicPr>
        <p:blipFill rotWithShape="1">
          <a:blip r:embed="rId3">
            <a:alphaModFix/>
          </a:blip>
          <a:srcRect t="9057"/>
          <a:stretch/>
        </p:blipFill>
        <p:spPr>
          <a:xfrm>
            <a:off x="761225" y="3248663"/>
            <a:ext cx="22623201" cy="803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3"/>
          </p:nvPr>
        </p:nvSpPr>
        <p:spPr>
          <a:xfrm>
            <a:off x="2119872" y="5169564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/>
              <a:t>Monitoring Environment </a:t>
            </a:r>
            <a:endParaRPr sz="4900" b="1"/>
          </a:p>
          <a:p>
            <a:pPr marL="0" lvl="0" indent="0" algn="l" rtl="0">
              <a:spcBef>
                <a:spcPts val="3200"/>
              </a:spcBef>
              <a:spcAft>
                <a:spcPts val="3200"/>
              </a:spcAft>
              <a:buNone/>
            </a:pPr>
            <a:endParaRPr b="1"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4"/>
          </p:nvPr>
        </p:nvSpPr>
        <p:spPr>
          <a:xfrm>
            <a:off x="9285922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r>
              <a:rPr lang="en-US" sz="4900" b="1"/>
              <a:t>Attack Analysis</a:t>
            </a:r>
            <a:endParaRPr sz="4900" b="1"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5"/>
          </p:nvPr>
        </p:nvSpPr>
        <p:spPr>
          <a:xfrm>
            <a:off x="17352980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r>
              <a:rPr lang="en-US" sz="4900" b="1"/>
              <a:t>Project Summary &amp; Future Mitigations</a:t>
            </a:r>
            <a:endParaRPr sz="49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315" name="Google Shape;315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20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 </a:t>
            </a:r>
            <a:endParaRPr sz="4400" b="1"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317" name="Google Shape;317;p37"/>
          <p:cNvGraphicFramePr/>
          <p:nvPr/>
        </p:nvGraphicFramePr>
        <p:xfrm>
          <a:off x="1125138" y="3122300"/>
          <a:ext cx="21928175" cy="4892996"/>
        </p:xfrm>
        <a:graphic>
          <a:graphicData uri="http://schemas.openxmlformats.org/drawingml/2006/table">
            <a:tbl>
              <a:tblPr>
                <a:noFill/>
                <a:tableStyleId>{A948895C-347F-4BA7-9A44-4E66EAD0E210}</a:tableStyleId>
              </a:tblPr>
              <a:tblGrid>
                <a:gridCol w="469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>
                        <a:solidFill>
                          <a:srgbClr val="24292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800">
                          <a:solidFill>
                            <a:srgbClr val="24292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Volume of Successful Logins</a:t>
                      </a:r>
                      <a:endParaRPr sz="3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24292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hourly count of the signature “an account was successfully logged on.”</a:t>
                      </a:r>
                      <a:endParaRPr sz="4400">
                        <a:solidFill>
                          <a:srgbClr val="24292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8" name="Google Shape;318;p37"/>
          <p:cNvSpPr txBox="1"/>
          <p:nvPr/>
        </p:nvSpPr>
        <p:spPr>
          <a:xfrm>
            <a:off x="1125150" y="9427050"/>
            <a:ext cx="21928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u="sng"/>
              <a:t>JUSTIFICATION</a:t>
            </a:r>
            <a:r>
              <a:rPr lang="en-US" sz="4200" b="1"/>
              <a:t>: </a:t>
            </a:r>
            <a:r>
              <a:rPr lang="en-US" sz="4200"/>
              <a:t>Based on the organizational policies, shift schedules, and login activity. </a:t>
            </a:r>
            <a:r>
              <a:rPr lang="en-US" sz="4200" b="1"/>
              <a:t>Login activity that rises sharply over the typical range could be a clue that credentials have been hacked.</a:t>
            </a:r>
            <a:endParaRPr sz="4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chemeClr val="dk1"/>
                </a:solidFill>
              </a:rPr>
              <a:t>Images of Alerts—Windows</a:t>
            </a: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3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>
                <a:solidFill>
                  <a:srgbClr val="24292F"/>
                </a:solidFill>
              </a:rPr>
              <a:t>High Volume of Successful Logins</a:t>
            </a:r>
            <a:endParaRPr sz="4100"/>
          </a:p>
        </p:txBody>
      </p:sp>
      <p:sp>
        <p:nvSpPr>
          <p:cNvPr id="326" name="Google Shape;326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21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328" name="Google Shape;328;p38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/>
          </a:p>
        </p:txBody>
      </p:sp>
      <p:pic>
        <p:nvPicPr>
          <p:cNvPr id="329" name="Google Shape;329;p38" title="Screenshot 2025-03-06 at 7.01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50" y="3424675"/>
            <a:ext cx="22806149" cy="5857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chemeClr val="dk1"/>
                </a:solidFill>
              </a:rPr>
              <a:t>Images of Alerts—Windows</a:t>
            </a: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3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>
                <a:solidFill>
                  <a:srgbClr val="24292F"/>
                </a:solidFill>
              </a:rPr>
              <a:t>High Volume of Successful Logins</a:t>
            </a:r>
            <a:endParaRPr sz="4100"/>
          </a:p>
        </p:txBody>
      </p:sp>
      <p:sp>
        <p:nvSpPr>
          <p:cNvPr id="337" name="Google Shape;33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22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339" name="Google Shape;339;p39"/>
          <p:cNvPicPr preferRelativeResize="0"/>
          <p:nvPr/>
        </p:nvPicPr>
        <p:blipFill rotWithShape="1">
          <a:blip r:embed="rId3">
            <a:alphaModFix/>
          </a:blip>
          <a:srcRect t="16485"/>
          <a:stretch/>
        </p:blipFill>
        <p:spPr>
          <a:xfrm>
            <a:off x="1520825" y="3849938"/>
            <a:ext cx="19602028" cy="68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23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347" name="Google Shape;347;p40"/>
          <p:cNvGraphicFramePr/>
          <p:nvPr/>
        </p:nvGraphicFramePr>
        <p:xfrm>
          <a:off x="1296213" y="3863700"/>
          <a:ext cx="21757100" cy="2885634"/>
        </p:xfrm>
        <a:graphic>
          <a:graphicData uri="http://schemas.openxmlformats.org/drawingml/2006/table">
            <a:tbl>
              <a:tblPr>
                <a:noFill/>
                <a:tableStyleId>{A948895C-347F-4BA7-9A44-4E66EAD0E210}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rgbClr val="24292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rgbClr val="24292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Account Deletion</a:t>
                      </a:r>
                      <a:r>
                        <a:rPr lang="en-US" sz="3600">
                          <a:solidFill>
                            <a:srgbClr val="24292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3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3600">
                          <a:solidFill>
                            <a:srgbClr val="24292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hourly count of the signature “a user account was deleted.”</a:t>
                      </a:r>
                      <a:endParaRPr sz="3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" name="Google Shape;348;p40"/>
          <p:cNvSpPr txBox="1"/>
          <p:nvPr/>
        </p:nvSpPr>
        <p:spPr>
          <a:xfrm>
            <a:off x="1296225" y="8086825"/>
            <a:ext cx="21757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u="sng"/>
              <a:t>JUSTIFICATION</a:t>
            </a:r>
            <a:r>
              <a:rPr lang="en-US" sz="4200" b="1"/>
              <a:t>: </a:t>
            </a:r>
            <a:r>
              <a:rPr lang="en-US" sz="4200"/>
              <a:t>Deleting of user accounts are uncommon during regular operations. A security breach or insider </a:t>
            </a:r>
            <a:r>
              <a:rPr lang="en-US" sz="4200" b="1"/>
              <a:t>threat may be indicated if more than 20 deletions take place in a single hour.</a:t>
            </a:r>
            <a:endParaRPr sz="4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chemeClr val="dk1"/>
                </a:solidFill>
              </a:rPr>
              <a:t>Images of Alerts—Windows</a:t>
            </a:r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>
                <a:solidFill>
                  <a:srgbClr val="24292F"/>
                </a:solidFill>
              </a:rPr>
              <a:t>User Account Deletion</a:t>
            </a:r>
            <a:endParaRPr sz="5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24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50" y="3424675"/>
            <a:ext cx="21560274" cy="80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chemeClr val="dk1"/>
                </a:solidFill>
              </a:rPr>
              <a:t>Images of Alerts—Windows</a:t>
            </a: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>
                <a:solidFill>
                  <a:srgbClr val="24292F"/>
                </a:solidFill>
              </a:rPr>
              <a:t>User Account Deletion</a:t>
            </a:r>
            <a:endParaRPr sz="5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25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369" name="Google Shape;369;p42" title="Screenshot 2025-03-06 at 7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63" y="3726775"/>
            <a:ext cx="23148175" cy="48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Dashboards—Windows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26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100" y="1866900"/>
            <a:ext cx="23422077" cy="79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Dashboards—Windows</a:t>
            </a:r>
            <a:endParaRPr/>
          </a:p>
        </p:txBody>
      </p:sp>
      <p:sp>
        <p:nvSpPr>
          <p:cNvPr id="385" name="Google Shape;385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27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387" name="Google Shape;3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5600"/>
            <a:ext cx="23397026" cy="4265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84128"/>
            <a:ext cx="23397031" cy="66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5"/>
          <p:cNvPicPr preferRelativeResize="0"/>
          <p:nvPr/>
        </p:nvPicPr>
        <p:blipFill rotWithShape="1">
          <a:blip r:embed="rId3">
            <a:alphaModFix/>
          </a:blip>
          <a:srcRect t="9890" b="989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28</a:t>
            </a:fld>
            <a:endParaRPr sz="1600"/>
          </a:p>
        </p:txBody>
      </p:sp>
      <p:sp>
        <p:nvSpPr>
          <p:cNvPr id="395" name="Google Shape;395;p45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Apache Logs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6" name="Google Shape;396;p45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397" name="Google Shape;397;p45"/>
          <p:cNvSpPr txBox="1"/>
          <p:nvPr/>
        </p:nvSpPr>
        <p:spPr>
          <a:xfrm>
            <a:off x="8876175" y="6840375"/>
            <a:ext cx="67911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Brandi Green</a:t>
            </a:r>
            <a:endParaRPr>
              <a:solidFill>
                <a:srgbClr val="A9B7C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Reports—Apache</a:t>
            </a:r>
            <a:endParaRPr/>
          </a:p>
        </p:txBody>
      </p:sp>
      <p:sp>
        <p:nvSpPr>
          <p:cNvPr id="403" name="Google Shape;403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29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4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reports: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405" name="Google Shape;405;p46"/>
          <p:cNvGraphicFramePr/>
          <p:nvPr/>
        </p:nvGraphicFramePr>
        <p:xfrm>
          <a:off x="1191013" y="5097125"/>
          <a:ext cx="21757100" cy="6095880"/>
        </p:xfrm>
        <a:graphic>
          <a:graphicData uri="http://schemas.openxmlformats.org/drawingml/2006/table">
            <a:tbl>
              <a:tblPr>
                <a:noFill/>
                <a:tableStyleId>{A948895C-347F-4BA7-9A44-4E66EAD0E210}</a:tableStyleId>
              </a:tblPr>
              <a:tblGrid>
                <a:gridCol w="796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24292F"/>
                          </a:solidFill>
                        </a:rPr>
                        <a:t>HTTP Method Activity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Displays information about VSI's web server activities by displaying a table of various HTTP methods.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4600">
                          <a:solidFill>
                            <a:srgbClr val="24292F"/>
                          </a:solidFill>
                        </a:rPr>
                        <a:t>Top 10 Referring Domains</a:t>
                      </a:r>
                      <a:endParaRPr sz="4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Determines the top ten domains that provide traffic to VSI's website in order to identify potentially harmful referrers.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Response Code Analysis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Shows the count of each HTTP response code to highlight any unusual or suspicious activity.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t="9890" b="989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Monitoring Environment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6679475" y="6916900"/>
            <a:ext cx="110187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Jason Vaz </a:t>
            </a:r>
            <a:endParaRPr sz="3500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Images of Reports—Apache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</p:txBody>
      </p:sp>
      <p:sp>
        <p:nvSpPr>
          <p:cNvPr id="412" name="Google Shape;412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30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414" name="Google Shape;414;p47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7"/>
          <p:cNvSpPr txBox="1"/>
          <p:nvPr/>
        </p:nvSpPr>
        <p:spPr>
          <a:xfrm>
            <a:off x="4801175" y="48504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416" name="Google Shape;416;p47"/>
          <p:cNvSpPr txBox="1"/>
          <p:nvPr/>
        </p:nvSpPr>
        <p:spPr>
          <a:xfrm>
            <a:off x="4801175" y="101463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mag</a:t>
            </a:r>
            <a:endParaRPr sz="4000"/>
          </a:p>
        </p:txBody>
      </p:sp>
      <p:sp>
        <p:nvSpPr>
          <p:cNvPr id="417" name="Google Shape;417;p47"/>
          <p:cNvSpPr txBox="1"/>
          <p:nvPr/>
        </p:nvSpPr>
        <p:spPr>
          <a:xfrm>
            <a:off x="630850" y="2104763"/>
            <a:ext cx="64509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rgbClr val="24292F"/>
                </a:solidFill>
              </a:rPr>
              <a:t>HTTP Method Activity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47"/>
          <p:cNvPicPr preferRelativeResize="0"/>
          <p:nvPr/>
        </p:nvPicPr>
        <p:blipFill rotWithShape="1">
          <a:blip r:embed="rId3">
            <a:alphaModFix/>
          </a:blip>
          <a:srcRect t="30804" r="2931" b="24093"/>
          <a:stretch/>
        </p:blipFill>
        <p:spPr>
          <a:xfrm>
            <a:off x="630850" y="3546500"/>
            <a:ext cx="23015352" cy="74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Reports—Apache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</p:txBody>
      </p:sp>
      <p:sp>
        <p:nvSpPr>
          <p:cNvPr id="425" name="Google Shape;42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31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427" name="Google Shape;427;p48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4801175" y="48504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429" name="Google Shape;429;p48"/>
          <p:cNvSpPr txBox="1"/>
          <p:nvPr/>
        </p:nvSpPr>
        <p:spPr>
          <a:xfrm>
            <a:off x="4801175" y="101463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mag</a:t>
            </a:r>
            <a:endParaRPr sz="4000"/>
          </a:p>
        </p:txBody>
      </p:sp>
      <p:sp>
        <p:nvSpPr>
          <p:cNvPr id="430" name="Google Shape;430;p48"/>
          <p:cNvSpPr txBox="1"/>
          <p:nvPr/>
        </p:nvSpPr>
        <p:spPr>
          <a:xfrm>
            <a:off x="630850" y="1887350"/>
            <a:ext cx="8391900" cy="26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600">
                <a:solidFill>
                  <a:srgbClr val="24292F"/>
                </a:solidFill>
              </a:rPr>
              <a:t>Top 10 Referring Domains</a:t>
            </a:r>
            <a:endParaRPr sz="4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400">
              <a:solidFill>
                <a:srgbClr val="24292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48"/>
          <p:cNvPicPr preferRelativeResize="0"/>
          <p:nvPr/>
        </p:nvPicPr>
        <p:blipFill rotWithShape="1">
          <a:blip r:embed="rId3">
            <a:alphaModFix/>
          </a:blip>
          <a:srcRect t="39022" r="3034" b="11090"/>
          <a:stretch/>
        </p:blipFill>
        <p:spPr>
          <a:xfrm>
            <a:off x="630850" y="3179700"/>
            <a:ext cx="22317251" cy="92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 txBox="1">
            <a:spLocks noGrp="1"/>
          </p:cNvSpPr>
          <p:nvPr>
            <p:ph type="title"/>
          </p:nvPr>
        </p:nvSpPr>
        <p:spPr>
          <a:xfrm>
            <a:off x="-32716" y="5040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Reports—Apache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</p:txBody>
      </p:sp>
      <p:sp>
        <p:nvSpPr>
          <p:cNvPr id="438" name="Google Shape;438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32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440" name="Google Shape;440;p49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9"/>
          <p:cNvSpPr txBox="1"/>
          <p:nvPr/>
        </p:nvSpPr>
        <p:spPr>
          <a:xfrm>
            <a:off x="4801175" y="48504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442" name="Google Shape;442;p49"/>
          <p:cNvSpPr txBox="1"/>
          <p:nvPr/>
        </p:nvSpPr>
        <p:spPr>
          <a:xfrm>
            <a:off x="4801175" y="101463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mag</a:t>
            </a:r>
            <a:endParaRPr sz="4000"/>
          </a:p>
        </p:txBody>
      </p:sp>
      <p:sp>
        <p:nvSpPr>
          <p:cNvPr id="443" name="Google Shape;443;p49"/>
          <p:cNvSpPr txBox="1"/>
          <p:nvPr/>
        </p:nvSpPr>
        <p:spPr>
          <a:xfrm>
            <a:off x="630850" y="1887350"/>
            <a:ext cx="92886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 Response Code Analysis 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400">
              <a:solidFill>
                <a:srgbClr val="24292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50" y="2985150"/>
            <a:ext cx="22492262" cy="101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</a:t>
            </a:r>
            <a:endParaRPr/>
          </a:p>
        </p:txBody>
      </p:sp>
      <p:sp>
        <p:nvSpPr>
          <p:cNvPr id="450" name="Google Shape;450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33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5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69549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452" name="Google Shape;452;p50"/>
          <p:cNvGraphicFramePr/>
          <p:nvPr/>
        </p:nvGraphicFramePr>
        <p:xfrm>
          <a:off x="1296213" y="3863700"/>
          <a:ext cx="21757100" cy="5059620"/>
        </p:xfrm>
        <a:graphic>
          <a:graphicData uri="http://schemas.openxmlformats.org/drawingml/2006/table">
            <a:tbl>
              <a:tblPr>
                <a:noFill/>
                <a:tableStyleId>{A948895C-347F-4BA7-9A44-4E66EAD0E210}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Non-U.S. Traffic Threshold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hourly activity from any nation outside of the US surpasses the predetermined level, it sets off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3" name="Google Shape;453;p50"/>
          <p:cNvSpPr txBox="1"/>
          <p:nvPr/>
        </p:nvSpPr>
        <p:spPr>
          <a:xfrm>
            <a:off x="1296225" y="9672675"/>
            <a:ext cx="217572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u="sng">
                <a:solidFill>
                  <a:schemeClr val="dk1"/>
                </a:solidFill>
              </a:rPr>
              <a:t>JUSTIFICATION</a:t>
            </a:r>
            <a:r>
              <a:rPr lang="en-US" sz="4200" b="1">
                <a:solidFill>
                  <a:schemeClr val="dk1"/>
                </a:solidFill>
              </a:rPr>
              <a:t>: </a:t>
            </a:r>
            <a:r>
              <a:rPr lang="en-US" sz="4200">
                <a:solidFill>
                  <a:schemeClr val="dk1"/>
                </a:solidFill>
              </a:rPr>
              <a:t>An average of five non-U.S. queries are sent to VSI every hour. </a:t>
            </a:r>
            <a:r>
              <a:rPr lang="en-US" sz="4200" b="1">
                <a:solidFill>
                  <a:schemeClr val="dk1"/>
                </a:solidFill>
              </a:rPr>
              <a:t>Requests from non-US countries above 170 per hour may be a sign of possible harmful activity,</a:t>
            </a:r>
            <a:r>
              <a:rPr lang="en-US" sz="4200">
                <a:solidFill>
                  <a:schemeClr val="dk1"/>
                </a:solidFill>
              </a:rPr>
              <a:t> including botnet attacks, illegal access attempts, or foreign scouting operations.</a:t>
            </a:r>
            <a:endParaRPr sz="4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of Alert—Apache</a:t>
            </a:r>
            <a:endParaRPr/>
          </a:p>
        </p:txBody>
      </p:sp>
      <p:sp>
        <p:nvSpPr>
          <p:cNvPr id="460" name="Google Shape;460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Non-U.S. Traffic Threshold 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461" name="Google Shape;461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34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/>
          </a:p>
        </p:txBody>
      </p:sp>
      <p:pic>
        <p:nvPicPr>
          <p:cNvPr id="464" name="Google Shape;4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50" y="3154902"/>
            <a:ext cx="23316045" cy="8709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Image of Alert—Apache </a:t>
            </a:r>
            <a:endParaRPr/>
          </a:p>
        </p:txBody>
      </p:sp>
      <p:sp>
        <p:nvSpPr>
          <p:cNvPr id="471" name="Google Shape;471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Non-U.S. Traffic Threshold </a:t>
            </a:r>
            <a:endParaRPr/>
          </a:p>
        </p:txBody>
      </p:sp>
      <p:sp>
        <p:nvSpPr>
          <p:cNvPr id="472" name="Google Shape;472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35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474" name="Google Shape;474;p52"/>
          <p:cNvSpPr txBox="1"/>
          <p:nvPr/>
        </p:nvSpPr>
        <p:spPr>
          <a:xfrm>
            <a:off x="748425" y="3011600"/>
            <a:ext cx="1763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source="apache_logs.txt" | iplocation clientip | where Country!="United States</a:t>
            </a:r>
            <a:endParaRPr sz="5000" b="1">
              <a:solidFill>
                <a:schemeClr val="accent1"/>
              </a:solidFill>
            </a:endParaRPr>
          </a:p>
        </p:txBody>
      </p:sp>
      <p:pic>
        <p:nvPicPr>
          <p:cNvPr id="475" name="Google Shape;475;p52" title="Screenshot 2025-03-06 at 8.46.1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25" y="4412675"/>
            <a:ext cx="22478623" cy="66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2"/>
          <p:cNvSpPr txBox="1"/>
          <p:nvPr/>
        </p:nvSpPr>
        <p:spPr>
          <a:xfrm>
            <a:off x="748425" y="11404900"/>
            <a:ext cx="17634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Baseline for hourly activity is 80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Threshold for hourly activity is 170</a:t>
            </a:r>
            <a:endParaRPr sz="2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Alerts–Apache</a:t>
            </a:r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7600">
                <a:solidFill>
                  <a:schemeClr val="dk1"/>
                </a:solidFill>
              </a:rPr>
              <a:t>Designed the following alerts:</a:t>
            </a:r>
            <a:endParaRPr sz="17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20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36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1296225" y="8354588"/>
            <a:ext cx="216963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u="sng">
                <a:solidFill>
                  <a:schemeClr val="dk1"/>
                </a:solidFill>
              </a:rPr>
              <a:t>JUSTIFICATION</a:t>
            </a:r>
            <a:r>
              <a:rPr lang="en-US" sz="4200" b="1">
                <a:solidFill>
                  <a:schemeClr val="dk1"/>
                </a:solidFill>
              </a:rPr>
              <a:t>: </a:t>
            </a:r>
            <a:r>
              <a:rPr lang="en-US" sz="4200">
                <a:solidFill>
                  <a:schemeClr val="dk1"/>
                </a:solidFill>
              </a:rPr>
              <a:t>Typical HTTP POST requests usually fall within a predictable range, such as 50 requests per hour when used regularly.</a:t>
            </a:r>
            <a:r>
              <a:rPr lang="en-US" sz="4200" b="1">
                <a:solidFill>
                  <a:schemeClr val="dk1"/>
                </a:solidFill>
              </a:rPr>
              <a:t> More than 12 POST requests per hour detected by VSI may be a sign of questionable behavior</a:t>
            </a:r>
            <a:r>
              <a:rPr lang="en-US" sz="4200">
                <a:solidFill>
                  <a:schemeClr val="dk1"/>
                </a:solidFill>
              </a:rPr>
              <a:t>, including possible web assaults (such SQL injection), unwanted data submissions, or brute-force login attempts.</a:t>
            </a:r>
            <a:endParaRPr sz="4200">
              <a:solidFill>
                <a:schemeClr val="dk1"/>
              </a:solidFill>
            </a:endParaRPr>
          </a:p>
        </p:txBody>
      </p:sp>
      <p:graphicFrame>
        <p:nvGraphicFramePr>
          <p:cNvPr id="486" name="Google Shape;486;p53"/>
          <p:cNvGraphicFramePr/>
          <p:nvPr/>
        </p:nvGraphicFramePr>
        <p:xfrm>
          <a:off x="1296213" y="3863700"/>
          <a:ext cx="21757100" cy="3230820"/>
        </p:xfrm>
        <a:graphic>
          <a:graphicData uri="http://schemas.openxmlformats.org/drawingml/2006/table">
            <a:tbl>
              <a:tblPr>
                <a:noFill/>
                <a:tableStyleId>{A948895C-347F-4BA7-9A44-4E66EAD0E210}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Excessive HTTP POST Requests</a:t>
                      </a:r>
                      <a:endParaRPr sz="3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When the hourly total of HTTP POST requests exceeds the predetermined threshold,</a:t>
                      </a:r>
                      <a:endParaRPr sz="3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Image of Alert—Apache</a:t>
            </a:r>
            <a:endParaRPr/>
          </a:p>
        </p:txBody>
      </p:sp>
      <p:sp>
        <p:nvSpPr>
          <p:cNvPr id="493" name="Google Shape;493;p5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901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Excessive HTTP POST Requests</a:t>
            </a:r>
            <a:endParaRPr sz="9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37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5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496" name="Google Shape;496;p54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/>
          </a:p>
        </p:txBody>
      </p:sp>
      <p:pic>
        <p:nvPicPr>
          <p:cNvPr id="497" name="Google Shape;4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00" y="2820565"/>
            <a:ext cx="24097495" cy="9001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Image of Alert—Apache</a:t>
            </a:r>
            <a:endParaRPr/>
          </a:p>
        </p:txBody>
      </p:sp>
      <p:sp>
        <p:nvSpPr>
          <p:cNvPr id="504" name="Google Shape;504;p5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901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Excessive HTTP POST Requests</a:t>
            </a:r>
            <a:endParaRPr sz="9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505" name="Google Shape;50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38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5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507" name="Google Shape;507;p55"/>
          <p:cNvSpPr txBox="1"/>
          <p:nvPr/>
        </p:nvSpPr>
        <p:spPr>
          <a:xfrm>
            <a:off x="748425" y="3011600"/>
            <a:ext cx="1763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source="apache_logs.txt" method=POST</a:t>
            </a:r>
            <a:endParaRPr sz="5000" b="1">
              <a:solidFill>
                <a:schemeClr val="accent1"/>
              </a:solidFill>
            </a:endParaRPr>
          </a:p>
        </p:txBody>
      </p:sp>
      <p:sp>
        <p:nvSpPr>
          <p:cNvPr id="508" name="Google Shape;508;p55"/>
          <p:cNvSpPr txBox="1"/>
          <p:nvPr/>
        </p:nvSpPr>
        <p:spPr>
          <a:xfrm>
            <a:off x="748425" y="11404900"/>
            <a:ext cx="17634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Baseline for hourly count of HTTP POST method is 2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Threshold for hourly count of HTTP POST method is 12</a:t>
            </a:r>
            <a:endParaRPr sz="2100" b="1">
              <a:solidFill>
                <a:schemeClr val="dk1"/>
              </a:solidFill>
            </a:endParaRPr>
          </a:p>
        </p:txBody>
      </p:sp>
      <p:pic>
        <p:nvPicPr>
          <p:cNvPr id="509" name="Google Shape;509;p55" title="Screenshot 2025-03-06 at 8.51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88" y="5036937"/>
            <a:ext cx="22199675" cy="364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Dashboards—Apache</a:t>
            </a:r>
            <a:endParaRPr/>
          </a:p>
        </p:txBody>
      </p:sp>
      <p:sp>
        <p:nvSpPr>
          <p:cNvPr id="516" name="Google Shape;516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39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5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518" name="Google Shape;5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451525"/>
            <a:ext cx="24225249" cy="681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6"/>
          <p:cNvSpPr txBox="1"/>
          <p:nvPr/>
        </p:nvSpPr>
        <p:spPr>
          <a:xfrm rot="327">
            <a:off x="1520817" y="3451683"/>
            <a:ext cx="31563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HTTP Method </a:t>
            </a:r>
            <a:endParaRPr sz="3500" b="1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56"/>
          <p:cNvSpPr txBox="1"/>
          <p:nvPr/>
        </p:nvSpPr>
        <p:spPr>
          <a:xfrm>
            <a:off x="1520825" y="6084950"/>
            <a:ext cx="384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Client IP Map </a:t>
            </a:r>
            <a:endParaRPr sz="3500" b="1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3"/>
          </p:nvPr>
        </p:nvSpPr>
        <p:spPr>
          <a:xfrm>
            <a:off x="717350" y="2253400"/>
            <a:ext cx="15536400" cy="9512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We played a role of an SOC analyst at a small company called Virtual Space Industries (VSI), which designs virtual-reality programs for businesses. VSI has heard rumors that a competitor, JobeCorp, may launch cyberattacks to disrupt VSI's business. Our task as an SOC analyst to monitor potential attacks on VSI’s systems using Splunk.</a:t>
            </a:r>
            <a:endParaRPr sz="3500">
              <a:solidFill>
                <a:schemeClr val="dk1"/>
              </a:solidFill>
            </a:endParaRPr>
          </a:p>
          <a:p>
            <a:pPr marL="914400" lvl="0" indent="-450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-US" sz="3500">
                <a:solidFill>
                  <a:schemeClr val="dk1"/>
                </a:solidFill>
              </a:rPr>
              <a:t>The VSI systems we had to analyze those include below:</a:t>
            </a:r>
            <a:endParaRPr sz="350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○ An Apache web server, which hosts the administrative webpage.</a:t>
            </a:r>
            <a:endParaRPr sz="350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1"/>
                </a:solidFill>
              </a:rPr>
              <a:t>○ A Windows operating system, which runs many of VSI’s    back-end operations.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1450" y="2509175"/>
            <a:ext cx="6931125" cy="694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Dashboards—Apache</a:t>
            </a:r>
            <a:endParaRPr/>
          </a:p>
        </p:txBody>
      </p:sp>
      <p:sp>
        <p:nvSpPr>
          <p:cNvPr id="527" name="Google Shape;527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40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5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pic>
        <p:nvPicPr>
          <p:cNvPr id="529" name="Google Shape;5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00" y="3300125"/>
            <a:ext cx="24377652" cy="666383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7"/>
          <p:cNvSpPr txBox="1"/>
          <p:nvPr/>
        </p:nvSpPr>
        <p:spPr>
          <a:xfrm>
            <a:off x="3118150" y="3370775"/>
            <a:ext cx="40938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Top 100 URL </a:t>
            </a:r>
            <a:endParaRPr sz="3500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57"/>
          <p:cNvSpPr txBox="1"/>
          <p:nvPr/>
        </p:nvSpPr>
        <p:spPr>
          <a:xfrm>
            <a:off x="14634250" y="3300125"/>
            <a:ext cx="4399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User Logins An Hour </a:t>
            </a:r>
            <a:endParaRPr sz="3500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57"/>
          <p:cNvSpPr txBox="1"/>
          <p:nvPr/>
        </p:nvSpPr>
        <p:spPr>
          <a:xfrm>
            <a:off x="3118150" y="6964738"/>
            <a:ext cx="78624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Top 10 Countries That Appear in Log </a:t>
            </a:r>
            <a:endParaRPr sz="3500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57"/>
          <p:cNvSpPr txBox="1"/>
          <p:nvPr/>
        </p:nvSpPr>
        <p:spPr>
          <a:xfrm>
            <a:off x="14634250" y="7008838"/>
            <a:ext cx="52032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Top 10 URI’s </a:t>
            </a:r>
            <a:endParaRPr sz="3500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8"/>
          <p:cNvPicPr preferRelativeResize="0"/>
          <p:nvPr/>
        </p:nvPicPr>
        <p:blipFill rotWithShape="1">
          <a:blip r:embed="rId3">
            <a:alphaModFix/>
          </a:blip>
          <a:srcRect t="9890" b="989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41</a:t>
            </a:fld>
            <a:endParaRPr sz="1600"/>
          </a:p>
        </p:txBody>
      </p:sp>
      <p:sp>
        <p:nvSpPr>
          <p:cNvPr id="540" name="Google Shape;540;p5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Attack Analysis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1" name="Google Shape;541;p5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542" name="Google Shape;542;p58"/>
          <p:cNvSpPr txBox="1"/>
          <p:nvPr/>
        </p:nvSpPr>
        <p:spPr>
          <a:xfrm>
            <a:off x="8324588" y="6848450"/>
            <a:ext cx="7728300" cy="14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Sean Vanzante</a:t>
            </a:r>
            <a:br>
              <a:rPr lang="en-US" sz="4266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266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Hesam Gohari </a:t>
            </a:r>
            <a:endParaRPr>
              <a:solidFill>
                <a:srgbClr val="A9B7C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 Reports </a:t>
            </a:r>
            <a:endParaRPr/>
          </a:p>
        </p:txBody>
      </p:sp>
      <p:sp>
        <p:nvSpPr>
          <p:cNvPr id="548" name="Google Shape;548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42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5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</a:t>
            </a:r>
            <a:r>
              <a:rPr lang="en-US" sz="4400" b="1">
                <a:solidFill>
                  <a:schemeClr val="dk1"/>
                </a:solidFill>
              </a:rPr>
              <a:t>reports</a:t>
            </a:r>
            <a:r>
              <a:rPr lang="en-US" sz="4400">
                <a:solidFill>
                  <a:schemeClr val="dk1"/>
                </a:solidFill>
              </a:rPr>
              <a:t> when analyzing the attack logs.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</a:endParaRPr>
          </a:p>
          <a:p>
            <a:pPr marL="914400" lvl="0" indent="-43490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5198">
                <a:solidFill>
                  <a:schemeClr val="dk1"/>
                </a:solidFill>
              </a:rPr>
              <a:t>Top Severity Report:</a:t>
            </a:r>
            <a:endParaRPr sz="5198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198">
                <a:solidFill>
                  <a:schemeClr val="dk1"/>
                </a:solidFill>
              </a:rPr>
              <a:t>Informational count down from 4435 to 4383 ; down 93% to 80% of total </a:t>
            </a:r>
            <a:endParaRPr sz="5198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198">
                <a:solidFill>
                  <a:schemeClr val="dk1"/>
                </a:solidFill>
              </a:rPr>
              <a:t>High severity count up from 329 to 1111; up 7% to 20% of total </a:t>
            </a:r>
            <a:endParaRPr sz="5198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198">
                <a:solidFill>
                  <a:schemeClr val="dk1"/>
                </a:solidFill>
              </a:rPr>
              <a:t>Results suggest </a:t>
            </a:r>
            <a:r>
              <a:rPr lang="en-US" sz="5198" b="1">
                <a:solidFill>
                  <a:srgbClr val="FF0000"/>
                </a:solidFill>
              </a:rPr>
              <a:t>there are suspicious changes in the high severity count </a:t>
            </a:r>
            <a:endParaRPr sz="5198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198">
              <a:solidFill>
                <a:schemeClr val="dk1"/>
              </a:solidFill>
            </a:endParaRPr>
          </a:p>
          <a:p>
            <a:pPr marL="914400" lvl="0" indent="-43490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5198">
                <a:solidFill>
                  <a:schemeClr val="dk1"/>
                </a:solidFill>
              </a:rPr>
              <a:t>Failed Activities Report:</a:t>
            </a:r>
            <a:endParaRPr sz="5198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198">
                <a:solidFill>
                  <a:schemeClr val="dk1"/>
                </a:solidFill>
              </a:rPr>
              <a:t>Successful activities: increase of 1%, from 97% to 98% </a:t>
            </a:r>
            <a:endParaRPr sz="5198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198">
                <a:solidFill>
                  <a:schemeClr val="dk1"/>
                </a:solidFill>
              </a:rPr>
              <a:t>Failed activities: decrease of 1%, from 3% to 2%</a:t>
            </a:r>
            <a:endParaRPr sz="5198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198">
                <a:solidFill>
                  <a:schemeClr val="dk1"/>
                </a:solidFill>
              </a:rPr>
              <a:t>Results suggest </a:t>
            </a:r>
            <a:r>
              <a:rPr lang="en-US" sz="5198" b="1">
                <a:solidFill>
                  <a:srgbClr val="FF0000"/>
                </a:solidFill>
              </a:rPr>
              <a:t>no major changes in failed activities</a:t>
            </a:r>
            <a:r>
              <a:rPr lang="en-US" sz="5198">
                <a:solidFill>
                  <a:schemeClr val="dk1"/>
                </a:solidFill>
              </a:rPr>
              <a:t> </a:t>
            </a:r>
            <a:endParaRPr sz="5198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 Reports </a:t>
            </a:r>
            <a:endParaRPr/>
          </a:p>
        </p:txBody>
      </p:sp>
      <p:sp>
        <p:nvSpPr>
          <p:cNvPr id="555" name="Google Shape;555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43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6" name="Google Shape;556;p60" title="Screenshot 2025-03-08 at 9.31.3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850" y="3676700"/>
            <a:ext cx="19507200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0" title="Screenshot 2025-03-08 at 9.33.0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850" y="8381800"/>
            <a:ext cx="1950720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0"/>
          <p:cNvSpPr txBox="1"/>
          <p:nvPr/>
        </p:nvSpPr>
        <p:spPr>
          <a:xfrm>
            <a:off x="1112600" y="1677925"/>
            <a:ext cx="133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49518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4198"/>
              <a:buFont typeface="Roboto"/>
              <a:buChar char="●"/>
            </a:pPr>
            <a:r>
              <a:rPr lang="en-US" sz="41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Severity Report:</a:t>
            </a:r>
            <a:endParaRPr sz="400"/>
          </a:p>
        </p:txBody>
      </p:sp>
      <p:sp>
        <p:nvSpPr>
          <p:cNvPr id="559" name="Google Shape;559;p60"/>
          <p:cNvSpPr txBox="1"/>
          <p:nvPr/>
        </p:nvSpPr>
        <p:spPr>
          <a:xfrm>
            <a:off x="1300825" y="2869450"/>
            <a:ext cx="4533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60"/>
          <p:cNvSpPr txBox="1"/>
          <p:nvPr/>
        </p:nvSpPr>
        <p:spPr>
          <a:xfrm>
            <a:off x="1300825" y="7747600"/>
            <a:ext cx="41895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 Reports </a:t>
            </a:r>
            <a:endParaRPr/>
          </a:p>
        </p:txBody>
      </p:sp>
      <p:sp>
        <p:nvSpPr>
          <p:cNvPr id="566" name="Google Shape;566;p6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44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7" name="Google Shape;567;p61" title="Screenshot 2025-03-08 at 9.39.01 AM.png"/>
          <p:cNvPicPr preferRelativeResize="0"/>
          <p:nvPr/>
        </p:nvPicPr>
        <p:blipFill rotWithShape="1">
          <a:blip r:embed="rId3">
            <a:alphaModFix/>
          </a:blip>
          <a:srcRect t="40698"/>
          <a:stretch/>
        </p:blipFill>
        <p:spPr>
          <a:xfrm>
            <a:off x="1968425" y="3309812"/>
            <a:ext cx="19507200" cy="42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1" title="Screenshot 2025-03-08 at 9.39.2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425" y="8250150"/>
            <a:ext cx="19507200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1"/>
          <p:cNvSpPr txBox="1"/>
          <p:nvPr/>
        </p:nvSpPr>
        <p:spPr>
          <a:xfrm>
            <a:off x="1057875" y="1789275"/>
            <a:ext cx="13009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50788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4398"/>
              <a:buFont typeface="Roboto"/>
              <a:buChar char="●"/>
            </a:pPr>
            <a:r>
              <a:rPr lang="en-US" sz="439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Failed Activities Report:</a:t>
            </a:r>
            <a:endParaRPr sz="600"/>
          </a:p>
        </p:txBody>
      </p:sp>
      <p:sp>
        <p:nvSpPr>
          <p:cNvPr id="570" name="Google Shape;570;p61"/>
          <p:cNvSpPr txBox="1"/>
          <p:nvPr/>
        </p:nvSpPr>
        <p:spPr>
          <a:xfrm>
            <a:off x="2104275" y="2716425"/>
            <a:ext cx="4552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61"/>
          <p:cNvSpPr txBox="1"/>
          <p:nvPr/>
        </p:nvSpPr>
        <p:spPr>
          <a:xfrm>
            <a:off x="2104275" y="7650238"/>
            <a:ext cx="39216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 Server Logs Alerts</a:t>
            </a:r>
            <a:endParaRPr/>
          </a:p>
        </p:txBody>
      </p:sp>
      <p:sp>
        <p:nvSpPr>
          <p:cNvPr id="577" name="Google Shape;577;p6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45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62"/>
          <p:cNvSpPr txBox="1">
            <a:spLocks noGrp="1"/>
          </p:cNvSpPr>
          <p:nvPr>
            <p:ph type="body" idx="3"/>
          </p:nvPr>
        </p:nvSpPr>
        <p:spPr>
          <a:xfrm>
            <a:off x="346300" y="2253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</a:t>
            </a:r>
            <a:r>
              <a:rPr lang="en-US" sz="4400" b="1">
                <a:solidFill>
                  <a:srgbClr val="0D1117"/>
                </a:solidFill>
              </a:rPr>
              <a:t>alerts</a:t>
            </a:r>
            <a:r>
              <a:rPr lang="en-US" sz="4400">
                <a:solidFill>
                  <a:schemeClr val="dk1"/>
                </a:solidFill>
              </a:rPr>
              <a:t> when analyzing the attack logs. Were the thresholds correct?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914400" lvl="0" indent="-420116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825">
                <a:solidFill>
                  <a:schemeClr val="dk1"/>
                </a:solidFill>
              </a:rPr>
              <a:t>Failed Windows Activity Alert</a:t>
            </a:r>
            <a:endParaRPr sz="482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25">
                <a:solidFill>
                  <a:schemeClr val="dk1"/>
                </a:solidFill>
              </a:rPr>
              <a:t>Suspicious volume at 8am on March 25; </a:t>
            </a:r>
            <a:r>
              <a:rPr lang="en-US" sz="4825" b="1">
                <a:solidFill>
                  <a:srgbClr val="FF0000"/>
                </a:solidFill>
              </a:rPr>
              <a:t>35 events</a:t>
            </a:r>
            <a:r>
              <a:rPr lang="en-US" sz="4825">
                <a:solidFill>
                  <a:schemeClr val="dk1"/>
                </a:solidFill>
              </a:rPr>
              <a:t> during the hour</a:t>
            </a:r>
            <a:endParaRPr sz="482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25">
                <a:solidFill>
                  <a:schemeClr val="dk1"/>
                </a:solidFill>
              </a:rPr>
              <a:t>Alert threshold is 15 so alert was successful  </a:t>
            </a:r>
            <a:endParaRPr sz="482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825">
              <a:solidFill>
                <a:schemeClr val="dk1"/>
              </a:solidFill>
            </a:endParaRPr>
          </a:p>
          <a:p>
            <a:pPr marL="914400" lvl="0" indent="-42011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825">
                <a:solidFill>
                  <a:schemeClr val="dk1"/>
                </a:solidFill>
              </a:rPr>
              <a:t>Successful Logins Alert </a:t>
            </a:r>
            <a:endParaRPr sz="482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25">
                <a:solidFill>
                  <a:schemeClr val="dk1"/>
                </a:solidFill>
              </a:rPr>
              <a:t>Suspicious activity at 11am and 12 pm on March 25; </a:t>
            </a:r>
            <a:r>
              <a:rPr lang="en-US" sz="4825" b="1">
                <a:solidFill>
                  <a:srgbClr val="FF0000"/>
                </a:solidFill>
              </a:rPr>
              <a:t>196 events</a:t>
            </a:r>
            <a:r>
              <a:rPr lang="en-US" sz="4825">
                <a:solidFill>
                  <a:schemeClr val="dk1"/>
                </a:solidFill>
              </a:rPr>
              <a:t> at 11am and 77 events at 12pm; primary user j</a:t>
            </a:r>
            <a:endParaRPr sz="482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25">
                <a:solidFill>
                  <a:schemeClr val="dk1"/>
                </a:solidFill>
              </a:rPr>
              <a:t>Alert threshold is 30 so alert was successful </a:t>
            </a:r>
            <a:endParaRPr sz="482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825">
              <a:solidFill>
                <a:schemeClr val="dk1"/>
              </a:solidFill>
            </a:endParaRPr>
          </a:p>
          <a:p>
            <a:pPr marL="914400" lvl="0" indent="-42011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825">
                <a:solidFill>
                  <a:schemeClr val="dk1"/>
                </a:solidFill>
              </a:rPr>
              <a:t>Deleted Accounts Alert</a:t>
            </a:r>
            <a:endParaRPr sz="482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25">
                <a:solidFill>
                  <a:schemeClr val="dk1"/>
                </a:solidFill>
              </a:rPr>
              <a:t>No suspicious activity; Max deleted accounts was 17 on March 25, 5am</a:t>
            </a:r>
            <a:endParaRPr sz="482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25">
                <a:solidFill>
                  <a:schemeClr val="dk1"/>
                </a:solidFill>
              </a:rPr>
              <a:t>Alert threshold is 50 so alert was successful </a:t>
            </a:r>
            <a:endParaRPr sz="632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 Server Logs Alerts</a:t>
            </a:r>
            <a:endParaRPr/>
          </a:p>
        </p:txBody>
      </p:sp>
      <p:sp>
        <p:nvSpPr>
          <p:cNvPr id="584" name="Google Shape;584;p6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46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5" name="Google Shape;585;p63" title="Screenshot 2025-03-08 at 9.40.2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550" y="3090975"/>
            <a:ext cx="16979251" cy="484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3" title="Screenshot 2025-03-08 at 9.41.4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550" y="8534260"/>
            <a:ext cx="16979251" cy="486121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3"/>
          <p:cNvSpPr txBox="1"/>
          <p:nvPr/>
        </p:nvSpPr>
        <p:spPr>
          <a:xfrm>
            <a:off x="1520825" y="2057513"/>
            <a:ext cx="9467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ALERT ANALYSIS FOR FAILED WINDOWS ACTIVITY</a:t>
            </a:r>
            <a:endParaRPr sz="48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63"/>
          <p:cNvSpPr txBox="1"/>
          <p:nvPr/>
        </p:nvSpPr>
        <p:spPr>
          <a:xfrm>
            <a:off x="2815550" y="25256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63"/>
          <p:cNvSpPr txBox="1"/>
          <p:nvPr/>
        </p:nvSpPr>
        <p:spPr>
          <a:xfrm>
            <a:off x="2815550" y="793630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Windows Server Logs Alerts</a:t>
            </a:r>
            <a:endParaRPr/>
          </a:p>
        </p:txBody>
      </p:sp>
      <p:sp>
        <p:nvSpPr>
          <p:cNvPr id="595" name="Google Shape;595;p6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47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64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pic>
        <p:nvPicPr>
          <p:cNvPr id="597" name="Google Shape;5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575" y="2640500"/>
            <a:ext cx="21948251" cy="7804402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4"/>
          <p:cNvSpPr txBox="1"/>
          <p:nvPr/>
        </p:nvSpPr>
        <p:spPr>
          <a:xfrm>
            <a:off x="918575" y="2097075"/>
            <a:ext cx="1803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ALERT ANALYSIS FOR FAILED WINDOWS ACTIVITY</a:t>
            </a:r>
            <a:endParaRPr sz="2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 Server Logs Alerts</a:t>
            </a:r>
            <a:endParaRPr/>
          </a:p>
        </p:txBody>
      </p:sp>
      <p:sp>
        <p:nvSpPr>
          <p:cNvPr id="604" name="Google Shape;604;p6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48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65"/>
          <p:cNvSpPr txBox="1"/>
          <p:nvPr/>
        </p:nvSpPr>
        <p:spPr>
          <a:xfrm>
            <a:off x="2770225" y="1809788"/>
            <a:ext cx="9467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ALERT ANALYSIS FOR SUCCESSFUL LOGINS</a:t>
            </a:r>
            <a:endParaRPr/>
          </a:p>
        </p:txBody>
      </p:sp>
      <p:pic>
        <p:nvPicPr>
          <p:cNvPr id="606" name="Google Shape;606;p65" title="Screenshot 2025-03-08 at 10.02.4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950" y="3026988"/>
            <a:ext cx="14253844" cy="499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5" title="Screenshot 2025-03-08 at 10.04.4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950" y="8816225"/>
            <a:ext cx="14253850" cy="489976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5"/>
          <p:cNvSpPr txBox="1"/>
          <p:nvPr/>
        </p:nvSpPr>
        <p:spPr>
          <a:xfrm>
            <a:off x="4326800" y="237920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65"/>
          <p:cNvSpPr txBox="1"/>
          <p:nvPr/>
        </p:nvSpPr>
        <p:spPr>
          <a:xfrm>
            <a:off x="4462475" y="80585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Windows Server Logs Alerts</a:t>
            </a:r>
            <a:endParaRPr/>
          </a:p>
        </p:txBody>
      </p:sp>
      <p:sp>
        <p:nvSpPr>
          <p:cNvPr id="615" name="Google Shape;615;p6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49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66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pic>
        <p:nvPicPr>
          <p:cNvPr id="617" name="Google Shape;6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8" y="3276575"/>
            <a:ext cx="24186875" cy="605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6"/>
          <p:cNvSpPr txBox="1"/>
          <p:nvPr/>
        </p:nvSpPr>
        <p:spPr>
          <a:xfrm>
            <a:off x="851775" y="2267200"/>
            <a:ext cx="1803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ALERT ANALYSIS FOR SUCCESSFUL LOGINS - 196 @ 11AM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t="9890" b="989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5</a:t>
            </a:fld>
            <a:endParaRPr sz="1600"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Whois XML IP Geolocation  API for Splunk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1984075" y="1671450"/>
            <a:ext cx="85809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640188" y="7039725"/>
            <a:ext cx="70971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Bhavinkumar Dabhi</a:t>
            </a:r>
            <a:endParaRPr>
              <a:solidFill>
                <a:srgbClr val="A9B7C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Windows Server Logs Alerts</a:t>
            </a:r>
            <a:endParaRPr/>
          </a:p>
        </p:txBody>
      </p:sp>
      <p:sp>
        <p:nvSpPr>
          <p:cNvPr id="624" name="Google Shape;624;p6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50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67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pic>
        <p:nvPicPr>
          <p:cNvPr id="626" name="Google Shape;6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25" y="2585325"/>
            <a:ext cx="22905675" cy="7236233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7"/>
          <p:cNvSpPr txBox="1"/>
          <p:nvPr/>
        </p:nvSpPr>
        <p:spPr>
          <a:xfrm>
            <a:off x="748425" y="200312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ALERT ANALYSIS FOR DELETED ACCOUNTS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 Server Logs Dashboard</a:t>
            </a:r>
            <a:endParaRPr/>
          </a:p>
        </p:txBody>
      </p:sp>
      <p:sp>
        <p:nvSpPr>
          <p:cNvPr id="633" name="Google Shape;633;p6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51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6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dashboards when analyzing the attack logs.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431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b="1">
                <a:solidFill>
                  <a:schemeClr val="dk1"/>
                </a:solidFill>
              </a:rPr>
              <a:t>Signature Hourly Dashboard Analysis</a:t>
            </a:r>
            <a:r>
              <a:rPr lang="en-US" sz="3200">
                <a:solidFill>
                  <a:schemeClr val="dk1"/>
                </a:solidFill>
              </a:rPr>
              <a:t> #1</a:t>
            </a:r>
            <a:endParaRPr sz="32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Suspicious activity for “</a:t>
            </a:r>
            <a:r>
              <a:rPr lang="en-US" sz="3200" b="1" u="sng">
                <a:solidFill>
                  <a:schemeClr val="dk1"/>
                </a:solidFill>
              </a:rPr>
              <a:t>Account locked out</a:t>
            </a:r>
            <a:r>
              <a:rPr lang="en-US" sz="3200">
                <a:solidFill>
                  <a:schemeClr val="dk1"/>
                </a:solidFill>
              </a:rPr>
              <a:t>” from 1am to 3am on March 25; </a:t>
            </a:r>
            <a:r>
              <a:rPr lang="en-US" sz="3200">
                <a:solidFill>
                  <a:srgbClr val="FF0000"/>
                </a:solidFill>
              </a:rPr>
              <a:t>Peak count was 896</a:t>
            </a:r>
            <a:r>
              <a:rPr lang="en-US" sz="3200">
                <a:solidFill>
                  <a:schemeClr val="dk1"/>
                </a:solidFill>
              </a:rPr>
              <a:t>; pre-attack total was 309, post-attack total was 1811</a:t>
            </a:r>
            <a:endParaRPr sz="32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Suspicious activity for “</a:t>
            </a:r>
            <a:r>
              <a:rPr lang="en-US" sz="3200" b="1" u="sng">
                <a:solidFill>
                  <a:schemeClr val="dk1"/>
                </a:solidFill>
              </a:rPr>
              <a:t>Attempt made to reset account password</a:t>
            </a:r>
            <a:r>
              <a:rPr lang="en-US" sz="3200">
                <a:solidFill>
                  <a:schemeClr val="dk1"/>
                </a:solidFill>
              </a:rPr>
              <a:t>” from 9am to 11am on March 25; </a:t>
            </a:r>
            <a:r>
              <a:rPr lang="en-US" sz="3200">
                <a:solidFill>
                  <a:srgbClr val="FF0000"/>
                </a:solidFill>
              </a:rPr>
              <a:t>Peak count was 1258</a:t>
            </a:r>
            <a:r>
              <a:rPr lang="en-US" sz="3200">
                <a:solidFill>
                  <a:schemeClr val="dk1"/>
                </a:solidFill>
              </a:rPr>
              <a:t>; pre-attack total was 295, post-attack total was 2128</a:t>
            </a:r>
            <a:r>
              <a:rPr lang="en-US" sz="2900">
                <a:solidFill>
                  <a:schemeClr val="dk1"/>
                </a:solidFill>
              </a:rPr>
              <a:t> </a:t>
            </a:r>
            <a:endParaRPr sz="29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/>
          </a:p>
        </p:txBody>
      </p:sp>
      <p:sp>
        <p:nvSpPr>
          <p:cNvPr id="640" name="Google Shape;640;p6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52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69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642" name="Google Shape;642;p69"/>
          <p:cNvSpPr txBox="1"/>
          <p:nvPr/>
        </p:nvSpPr>
        <p:spPr>
          <a:xfrm>
            <a:off x="774525" y="2521900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TIME CHART SIGNATURE 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3" name="Google Shape;643;p69" title="6a. signature hourly dashboa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25" y="3493025"/>
            <a:ext cx="22871675" cy="801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9" name="Google Shape;649;p7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53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70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651" name="Google Shape;651;p70"/>
          <p:cNvSpPr txBox="1"/>
          <p:nvPr/>
        </p:nvSpPr>
        <p:spPr>
          <a:xfrm>
            <a:off x="802700" y="222232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TIME CHART SIGNATURE = USER ACCOUNT LOCKED OUT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2" name="Google Shape;652;p70" title="Screenshot 2025-03-13 at 8.37.4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475325"/>
            <a:ext cx="22647050" cy="47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0"/>
          <p:cNvSpPr txBox="1"/>
          <p:nvPr/>
        </p:nvSpPr>
        <p:spPr>
          <a:xfrm>
            <a:off x="594600" y="2676475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70"/>
          <p:cNvSpPr txBox="1"/>
          <p:nvPr/>
        </p:nvSpPr>
        <p:spPr>
          <a:xfrm>
            <a:off x="12245850" y="2676475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0" name="Google Shape;660;p7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54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71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662" name="Google Shape;662;p71"/>
          <p:cNvSpPr txBox="1"/>
          <p:nvPr/>
        </p:nvSpPr>
        <p:spPr>
          <a:xfrm>
            <a:off x="810025" y="2065750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TIME CHART SIGNATURE = ATTEMPT TO RESET ACCOUNT PASSWORD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3" name="Google Shape;663;p71" title="Screenshot 2025-03-13 at 8.42.5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25" y="3094225"/>
            <a:ext cx="22747699" cy="47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1"/>
          <p:cNvSpPr txBox="1"/>
          <p:nvPr/>
        </p:nvSpPr>
        <p:spPr>
          <a:xfrm>
            <a:off x="810025" y="2525650"/>
            <a:ext cx="3612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71"/>
          <p:cNvSpPr txBox="1"/>
          <p:nvPr/>
        </p:nvSpPr>
        <p:spPr>
          <a:xfrm>
            <a:off x="12169350" y="25256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</a:t>
            </a:r>
            <a:r>
              <a:rPr lang="en-US">
                <a:solidFill>
                  <a:schemeClr val="dk1"/>
                </a:solidFill>
              </a:rPr>
              <a:t>Windows Server Logs Dashboard</a:t>
            </a:r>
            <a:endParaRPr/>
          </a:p>
        </p:txBody>
      </p:sp>
      <p:sp>
        <p:nvSpPr>
          <p:cNvPr id="671" name="Google Shape;671;p7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55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7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199965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dashboards when analyzing the attack logs.</a:t>
            </a:r>
            <a:endParaRPr sz="29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</a:endParaRPr>
          </a:p>
          <a:p>
            <a:pPr marL="914400" lvl="0" indent="-431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b="1">
                <a:solidFill>
                  <a:schemeClr val="dk1"/>
                </a:solidFill>
              </a:rPr>
              <a:t>User Hourly Dashboard Analysis #2</a:t>
            </a:r>
            <a:endParaRPr sz="32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Suspicious activity on March 25 for “</a:t>
            </a:r>
            <a:r>
              <a:rPr lang="en-US" sz="3200" b="1">
                <a:solidFill>
                  <a:schemeClr val="dk1"/>
                </a:solidFill>
              </a:rPr>
              <a:t>user k</a:t>
            </a:r>
            <a:r>
              <a:rPr lang="en-US" sz="3200">
                <a:solidFill>
                  <a:schemeClr val="dk1"/>
                </a:solidFill>
              </a:rPr>
              <a:t>” from 9am to 11am, </a:t>
            </a:r>
            <a:r>
              <a:rPr lang="en-US" sz="3200">
                <a:solidFill>
                  <a:srgbClr val="FF0000"/>
                </a:solidFill>
              </a:rPr>
              <a:t>peak count of 1256</a:t>
            </a:r>
            <a:r>
              <a:rPr lang="en-US" sz="3200">
                <a:solidFill>
                  <a:schemeClr val="dk1"/>
                </a:solidFill>
              </a:rPr>
              <a:t>; “</a:t>
            </a:r>
            <a:r>
              <a:rPr lang="en-US" sz="3200" b="1">
                <a:solidFill>
                  <a:schemeClr val="dk1"/>
                </a:solidFill>
              </a:rPr>
              <a:t>user a</a:t>
            </a:r>
            <a:r>
              <a:rPr lang="en-US" sz="3200">
                <a:solidFill>
                  <a:schemeClr val="dk1"/>
                </a:solidFill>
              </a:rPr>
              <a:t>” from 1am to 2am, </a:t>
            </a:r>
            <a:r>
              <a:rPr lang="en-US" sz="3200">
                <a:solidFill>
                  <a:srgbClr val="FF0000"/>
                </a:solidFill>
              </a:rPr>
              <a:t>peak count of 984</a:t>
            </a:r>
            <a:r>
              <a:rPr lang="en-US" sz="3200">
                <a:solidFill>
                  <a:schemeClr val="dk1"/>
                </a:solidFill>
              </a:rPr>
              <a:t>; </a:t>
            </a:r>
            <a:endParaRPr sz="32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“</a:t>
            </a:r>
            <a:r>
              <a:rPr lang="en-US" sz="3200" b="1">
                <a:solidFill>
                  <a:schemeClr val="dk1"/>
                </a:solidFill>
              </a:rPr>
              <a:t>user k</a:t>
            </a:r>
            <a:r>
              <a:rPr lang="en-US" sz="3200">
                <a:solidFill>
                  <a:schemeClr val="dk1"/>
                </a:solidFill>
              </a:rPr>
              <a:t>”: post-attack count 2118 (36% of total), pre-attack count 260 (5% of total); “</a:t>
            </a:r>
            <a:r>
              <a:rPr lang="en-US" sz="3200" b="1">
                <a:solidFill>
                  <a:schemeClr val="dk1"/>
                </a:solidFill>
              </a:rPr>
              <a:t>user a</a:t>
            </a:r>
            <a:r>
              <a:rPr lang="en-US" sz="3200">
                <a:solidFill>
                  <a:schemeClr val="dk1"/>
                </a:solidFill>
              </a:rPr>
              <a:t>”: post-attack count 1878 (32% of total), pre-attack count of 282 (6% of total)</a:t>
            </a:r>
            <a:endParaRPr sz="4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78" name="Google Shape;678;p7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56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73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680" name="Google Shape;680;p73"/>
          <p:cNvSpPr txBox="1"/>
          <p:nvPr/>
        </p:nvSpPr>
        <p:spPr>
          <a:xfrm>
            <a:off x="775575" y="212837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USER HOURLY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1" name="Google Shape;681;p73" title="7a. top users hourly dashboa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978950"/>
            <a:ext cx="21792726" cy="76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57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74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689" name="Google Shape;689;p74"/>
          <p:cNvSpPr txBox="1"/>
          <p:nvPr/>
        </p:nvSpPr>
        <p:spPr>
          <a:xfrm>
            <a:off x="883075" y="2235900"/>
            <a:ext cx="1803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USER HOURLY = USER K</a:t>
            </a:r>
            <a:endParaRPr/>
          </a:p>
        </p:txBody>
      </p:sp>
      <p:pic>
        <p:nvPicPr>
          <p:cNvPr id="690" name="Google Shape;690;p74" title="Screenshot 2025-03-13 at 9.04.2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075" y="3711375"/>
            <a:ext cx="20595773" cy="42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4"/>
          <p:cNvSpPr txBox="1"/>
          <p:nvPr/>
        </p:nvSpPr>
        <p:spPr>
          <a:xfrm>
            <a:off x="883075" y="2964375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74"/>
          <p:cNvSpPr txBox="1"/>
          <p:nvPr/>
        </p:nvSpPr>
        <p:spPr>
          <a:xfrm>
            <a:off x="11212850" y="2964375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8" name="Google Shape;698;p7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58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75"/>
          <p:cNvSpPr txBox="1"/>
          <p:nvPr/>
        </p:nvSpPr>
        <p:spPr>
          <a:xfrm>
            <a:off x="730675" y="202087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USER HOURLY  = USER A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0" name="Google Shape;700;p75" title="Screenshot 2025-03-13 at 8.56.5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75" y="3485875"/>
            <a:ext cx="22217426" cy="448037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5"/>
          <p:cNvSpPr txBox="1"/>
          <p:nvPr/>
        </p:nvSpPr>
        <p:spPr>
          <a:xfrm>
            <a:off x="730675" y="2667875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75"/>
          <p:cNvSpPr txBox="1"/>
          <p:nvPr/>
        </p:nvSpPr>
        <p:spPr>
          <a:xfrm>
            <a:off x="11838125" y="2667875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</a:t>
            </a:r>
            <a:r>
              <a:rPr lang="en-US">
                <a:solidFill>
                  <a:schemeClr val="dk1"/>
                </a:solidFill>
              </a:rPr>
              <a:t>Windows Server Logs Dashboard</a:t>
            </a:r>
            <a:endParaRPr/>
          </a:p>
        </p:txBody>
      </p:sp>
      <p:sp>
        <p:nvSpPr>
          <p:cNvPr id="708" name="Google Shape;708;p7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59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7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17581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dashboards when analyzing the attack logs.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431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b="1">
                <a:solidFill>
                  <a:schemeClr val="dk1"/>
                </a:solidFill>
              </a:rPr>
              <a:t>Signature Count Dashboard Analysis #3</a:t>
            </a:r>
            <a:endParaRPr sz="3200" b="1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Suspicious activity for “</a:t>
            </a:r>
            <a:r>
              <a:rPr lang="en-US" sz="3200" b="1" u="sng">
                <a:solidFill>
                  <a:schemeClr val="dk1"/>
                </a:solidFill>
              </a:rPr>
              <a:t>Account locked out</a:t>
            </a:r>
            <a:r>
              <a:rPr lang="en-US" sz="3200">
                <a:solidFill>
                  <a:schemeClr val="dk1"/>
                </a:solidFill>
              </a:rPr>
              <a:t>”; pre-attack total was 309, post-attack total was 1811</a:t>
            </a:r>
            <a:endParaRPr sz="3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Suspicious activity for “</a:t>
            </a:r>
            <a:r>
              <a:rPr lang="en-US" sz="3200" b="1" u="sng">
                <a:solidFill>
                  <a:schemeClr val="dk1"/>
                </a:solidFill>
              </a:rPr>
              <a:t>Attempt made to reset account password</a:t>
            </a:r>
            <a:r>
              <a:rPr lang="en-US" sz="3200">
                <a:solidFill>
                  <a:schemeClr val="dk1"/>
                </a:solidFill>
              </a:rPr>
              <a:t>”; pre-attack total was 295, post-attack total was 2128 </a:t>
            </a:r>
            <a:endParaRPr sz="3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>
                <a:latin typeface="Arial"/>
                <a:ea typeface="Arial"/>
                <a:cs typeface="Arial"/>
                <a:sym typeface="Arial"/>
              </a:rPr>
              <a:t>Whois XML IP Geolocation API for Splunk</a:t>
            </a:r>
            <a:endParaRPr sz="6000"/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6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3"/>
          </p:nvPr>
        </p:nvSpPr>
        <p:spPr>
          <a:xfrm>
            <a:off x="717350" y="2253400"/>
            <a:ext cx="15641100" cy="10700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allows users to enrich IP address data in Splunk with detailed geolocation and WHOIS information. This add-on leverages the Whois XML API to provide insights into IP addresses, including: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7973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Geolocation Data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It retrieves location information based on the IP address, such as country, city, latitude, longitude, and more.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797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WHOIS Information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It provides detailed WHOIS data about the IP address, such as the organization, ISP, domain ownership, and other registration details.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797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Enrichment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It enhances Splunk's log data with this additional information, making it easier for analysts to understand the context behind network traffic or security events.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797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It can automatically query the Whois XML API for every IP address in the Splunk events, improving efficiency and insight.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adding this add-on to Splunk environment, helps in visualizing and analyzing IP-related data with geolocation and registration details, making it useful for threat detection, network monitoring, and investigation purposes.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>
              <a:solidFill>
                <a:schemeClr val="dk1"/>
              </a:solidFill>
            </a:endParaRPr>
          </a:p>
        </p:txBody>
      </p:sp>
      <p:pic>
        <p:nvPicPr>
          <p:cNvPr id="181" name="Google Shape;181;p23" title="Whois XML IP Geolocation API for Splun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5150" y="2253400"/>
            <a:ext cx="8057651" cy="72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15" name="Google Shape;715;p7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60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77"/>
          <p:cNvSpPr txBox="1"/>
          <p:nvPr/>
        </p:nvSpPr>
        <p:spPr>
          <a:xfrm>
            <a:off x="2052000" y="2027425"/>
            <a:ext cx="17634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SIGNATURE COUNT 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 </a:t>
            </a:r>
            <a:endParaRPr sz="3900"/>
          </a:p>
        </p:txBody>
      </p:sp>
      <p:pic>
        <p:nvPicPr>
          <p:cNvPr id="717" name="Google Shape;717;p77" title="8a. signature count dashboa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25" y="3301038"/>
            <a:ext cx="22088550" cy="71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</a:t>
            </a:r>
            <a:r>
              <a:rPr lang="en-US">
                <a:solidFill>
                  <a:schemeClr val="dk1"/>
                </a:solidFill>
              </a:rPr>
              <a:t>Windows Server Logs Dashboard</a:t>
            </a:r>
            <a:endParaRPr/>
          </a:p>
        </p:txBody>
      </p:sp>
      <p:sp>
        <p:nvSpPr>
          <p:cNvPr id="723" name="Google Shape;723;p7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61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7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03949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dashboards when analyzing the attack logs.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431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b="1">
                <a:solidFill>
                  <a:schemeClr val="dk1"/>
                </a:solidFill>
              </a:rPr>
              <a:t>User Count Dashboard Analysis #4</a:t>
            </a:r>
            <a:endParaRPr sz="3200" b="1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Suspicious activity for “</a:t>
            </a:r>
            <a:r>
              <a:rPr lang="en-US" sz="3200" b="1">
                <a:solidFill>
                  <a:schemeClr val="dk1"/>
                </a:solidFill>
              </a:rPr>
              <a:t>user k</a:t>
            </a:r>
            <a:r>
              <a:rPr lang="en-US" sz="3200">
                <a:solidFill>
                  <a:schemeClr val="dk1"/>
                </a:solidFill>
              </a:rPr>
              <a:t>”: post-attack count 2118, 36% of total; pre-attack count 260, 5% of total</a:t>
            </a:r>
            <a:endParaRPr sz="3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Suspicious activity for  “</a:t>
            </a:r>
            <a:r>
              <a:rPr lang="en-US" sz="3200" b="1">
                <a:solidFill>
                  <a:schemeClr val="dk1"/>
                </a:solidFill>
              </a:rPr>
              <a:t>user a</a:t>
            </a:r>
            <a:r>
              <a:rPr lang="en-US" sz="3200">
                <a:solidFill>
                  <a:schemeClr val="dk1"/>
                </a:solidFill>
              </a:rPr>
              <a:t>”: post-attack count 1878, 32% of total; pre-attack count of 282, 6% of total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0" name="Google Shape;730;p7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62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79"/>
          <p:cNvSpPr txBox="1"/>
          <p:nvPr/>
        </p:nvSpPr>
        <p:spPr>
          <a:xfrm>
            <a:off x="1747200" y="2027425"/>
            <a:ext cx="1763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USER COUNT</a:t>
            </a:r>
            <a:endParaRPr sz="3900"/>
          </a:p>
        </p:txBody>
      </p:sp>
      <p:pic>
        <p:nvPicPr>
          <p:cNvPr id="732" name="Google Shape;732;p79" title="9a. top users dashboa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00" y="2940625"/>
            <a:ext cx="21898999" cy="8032058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9"/>
          <p:cNvSpPr txBox="1"/>
          <p:nvPr/>
        </p:nvSpPr>
        <p:spPr>
          <a:xfrm>
            <a:off x="8808450" y="11513900"/>
            <a:ext cx="80535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</a:t>
            </a:r>
            <a:r>
              <a:rPr lang="en-US">
                <a:solidFill>
                  <a:schemeClr val="dk1"/>
                </a:solidFill>
              </a:rPr>
              <a:t>Windows Server Logs Dashboard</a:t>
            </a:r>
            <a:endParaRPr/>
          </a:p>
        </p:txBody>
      </p:sp>
      <p:sp>
        <p:nvSpPr>
          <p:cNvPr id="739" name="Google Shape;739;p8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63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8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03949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dashboards when analyzing the attack logs.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431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b="1">
                <a:solidFill>
                  <a:schemeClr val="dk1"/>
                </a:solidFill>
              </a:rPr>
              <a:t>Failed Logins #5 - single value visualization </a:t>
            </a:r>
            <a:endParaRPr sz="3200" b="1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Failed logins dropped from 142 pre-attack to 93 post-attack; although this may be an acceptable number of failed logins, it could potentially be interpreted that an attacker has gained access and continues to login successfully 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6" name="Google Shape;746;p8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64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81"/>
          <p:cNvSpPr txBox="1"/>
          <p:nvPr/>
        </p:nvSpPr>
        <p:spPr>
          <a:xfrm>
            <a:off x="1747200" y="2027425"/>
            <a:ext cx="1763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FAILED LOGINS</a:t>
            </a:r>
            <a:endParaRPr sz="3900"/>
          </a:p>
        </p:txBody>
      </p:sp>
      <p:sp>
        <p:nvSpPr>
          <p:cNvPr id="748" name="Google Shape;748;p81"/>
          <p:cNvSpPr txBox="1"/>
          <p:nvPr/>
        </p:nvSpPr>
        <p:spPr>
          <a:xfrm>
            <a:off x="8808450" y="11513900"/>
            <a:ext cx="80535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9" name="Google Shape;749;p81" title="10a. failed login pre att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875" y="3400938"/>
            <a:ext cx="8937953" cy="76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1" title="10b. failed login post att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8350" y="3400950"/>
            <a:ext cx="8736415" cy="76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1"/>
          <p:cNvSpPr txBox="1"/>
          <p:nvPr/>
        </p:nvSpPr>
        <p:spPr>
          <a:xfrm>
            <a:off x="1017350" y="26776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81"/>
          <p:cNvSpPr txBox="1"/>
          <p:nvPr/>
        </p:nvSpPr>
        <p:spPr>
          <a:xfrm>
            <a:off x="11508350" y="26776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8" name="Google Shape;758;p8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65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82"/>
          <p:cNvSpPr txBox="1"/>
          <p:nvPr/>
        </p:nvSpPr>
        <p:spPr>
          <a:xfrm>
            <a:off x="1747200" y="2027425"/>
            <a:ext cx="1763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WINDOWS DASHBOARD PANEL 1 - signature hourly pre vs post attack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760" name="Google Shape;760;p82" title="Dashboard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00" y="3734450"/>
            <a:ext cx="21608275" cy="66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2"/>
          <p:cNvSpPr txBox="1"/>
          <p:nvPr/>
        </p:nvSpPr>
        <p:spPr>
          <a:xfrm>
            <a:off x="1656825" y="10402350"/>
            <a:ext cx="21698700" cy="14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82"/>
          <p:cNvSpPr txBox="1"/>
          <p:nvPr/>
        </p:nvSpPr>
        <p:spPr>
          <a:xfrm>
            <a:off x="1747200" y="2803988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82"/>
          <p:cNvSpPr txBox="1"/>
          <p:nvPr/>
        </p:nvSpPr>
        <p:spPr>
          <a:xfrm>
            <a:off x="12765900" y="2803988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9" name="Google Shape;769;p8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66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83"/>
          <p:cNvSpPr txBox="1"/>
          <p:nvPr/>
        </p:nvSpPr>
        <p:spPr>
          <a:xfrm>
            <a:off x="1747200" y="2027425"/>
            <a:ext cx="1763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WINDOWS DASHBOARD PANEL 2 - user hourly pre vs post attack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771" name="Google Shape;771;p83" title="Dashboard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00" y="3353450"/>
            <a:ext cx="21686901" cy="47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3"/>
          <p:cNvSpPr txBox="1"/>
          <p:nvPr/>
        </p:nvSpPr>
        <p:spPr>
          <a:xfrm>
            <a:off x="1747200" y="25256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83"/>
          <p:cNvSpPr txBox="1"/>
          <p:nvPr/>
        </p:nvSpPr>
        <p:spPr>
          <a:xfrm>
            <a:off x="12627500" y="25256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79" name="Google Shape;779;p8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67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84"/>
          <p:cNvSpPr txBox="1"/>
          <p:nvPr/>
        </p:nvSpPr>
        <p:spPr>
          <a:xfrm>
            <a:off x="1747200" y="2027425"/>
            <a:ext cx="1763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WINDOWS DASHBOARD PANEL 3 - signature count pre vs post attack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781" name="Google Shape;781;p84" title="Dashboard 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353450"/>
            <a:ext cx="22553101" cy="5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4"/>
          <p:cNvSpPr txBox="1"/>
          <p:nvPr/>
        </p:nvSpPr>
        <p:spPr>
          <a:xfrm>
            <a:off x="1113000" y="24777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84"/>
          <p:cNvSpPr txBox="1"/>
          <p:nvPr/>
        </p:nvSpPr>
        <p:spPr>
          <a:xfrm>
            <a:off x="12131700" y="24777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9" name="Google Shape;789;p8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68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85"/>
          <p:cNvSpPr txBox="1"/>
          <p:nvPr/>
        </p:nvSpPr>
        <p:spPr>
          <a:xfrm>
            <a:off x="1747200" y="2027425"/>
            <a:ext cx="1763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WINDOWS DASHBOARD PANEL 4 - user count pre vs post attack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791" name="Google Shape;791;p85" title="Dashboard 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429650"/>
            <a:ext cx="22459175" cy="62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5"/>
          <p:cNvSpPr txBox="1"/>
          <p:nvPr/>
        </p:nvSpPr>
        <p:spPr>
          <a:xfrm>
            <a:off x="653000" y="24777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85"/>
          <p:cNvSpPr txBox="1"/>
          <p:nvPr/>
        </p:nvSpPr>
        <p:spPr>
          <a:xfrm>
            <a:off x="12226725" y="24777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Screenshots of Attack Logs - Windows Server Logs Dashboard</a:t>
            </a:r>
            <a:endParaRPr sz="6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9" name="Google Shape;799;p8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69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86"/>
          <p:cNvSpPr txBox="1"/>
          <p:nvPr/>
        </p:nvSpPr>
        <p:spPr>
          <a:xfrm>
            <a:off x="1747200" y="2027425"/>
            <a:ext cx="1763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WINDOWS DASHBOARD PANEL 5 - failed logins pre vs post attack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801" name="Google Shape;801;p86"/>
          <p:cNvSpPr txBox="1"/>
          <p:nvPr/>
        </p:nvSpPr>
        <p:spPr>
          <a:xfrm>
            <a:off x="1719800" y="24777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86"/>
          <p:cNvSpPr txBox="1"/>
          <p:nvPr/>
        </p:nvSpPr>
        <p:spPr>
          <a:xfrm>
            <a:off x="12226725" y="24777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3" name="Google Shape;803;p86" title="10a. failed login pre att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3353450"/>
            <a:ext cx="9376575" cy="80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86" title="10b. failed login post att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5025" y="3201050"/>
            <a:ext cx="9376575" cy="823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>
                <a:latin typeface="Arial"/>
                <a:ea typeface="Arial"/>
                <a:cs typeface="Arial"/>
                <a:sym typeface="Arial"/>
              </a:rPr>
              <a:t>Whois XML IP Geolocation API for Splunk</a:t>
            </a:r>
            <a:endParaRPr sz="6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rm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How It Works in Splunk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7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r>
              <a:rPr lang="en-US"/>
              <a:t>Image Reference - https://www.about-fraud.com/providers/whois-api/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3"/>
          </p:nvPr>
        </p:nvSpPr>
        <p:spPr>
          <a:xfrm>
            <a:off x="475" y="3424675"/>
            <a:ext cx="17092200" cy="3071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0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Whois XML IP Geolocation API for Splunk Add-on</a:t>
            </a:r>
            <a:r>
              <a:rPr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works in Splunk by enriching IP address data in logs with external geolocation and WHOIS information. Here's a summary of how it works:</a:t>
            </a:r>
            <a:endParaRPr sz="1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0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 IPs</a:t>
            </a:r>
            <a:r>
              <a:rPr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 add-on automatically identifies and extracts IP addresses from Splunk logs.</a:t>
            </a:r>
            <a:br>
              <a:rPr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0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Requests</a:t>
            </a:r>
            <a:r>
              <a:rPr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It sends these IPs to the Whois XML API to retrieve geolocation (country, city, latitude, longitude) and WHOIS information (ISP, organization, etc.).</a:t>
            </a:r>
            <a:br>
              <a:rPr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0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Enrich Events</a:t>
            </a:r>
            <a:r>
              <a:rPr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 add-on enriches the original log events with the retrieved geolocation and WHOIS data.</a:t>
            </a:r>
            <a:br>
              <a:rPr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0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and Analysis</a:t>
            </a:r>
            <a:r>
              <a:rPr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search, visualize, and analyze the enriched data in Splunk, gaining more context about IP addresses (e.g., identifying suspicious activity based on location or organization).</a:t>
            </a:r>
            <a:br>
              <a:rPr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summary, the add-on enhances the IP address-related log data with geolocation and WHOIS information, improving network traffic and security analysis in Splunk.</a:t>
            </a:r>
            <a:endParaRPr sz="1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2100"/>
              </a:spcAft>
              <a:buNone/>
            </a:pP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2600" y="3584100"/>
            <a:ext cx="5711449" cy="56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Summary—Apache Reports</a:t>
            </a:r>
            <a:endParaRPr/>
          </a:p>
        </p:txBody>
      </p:sp>
      <p:sp>
        <p:nvSpPr>
          <p:cNvPr id="810" name="Google Shape;810;p8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70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8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</a:t>
            </a:r>
            <a:r>
              <a:rPr lang="en-US" sz="4400" b="1">
                <a:solidFill>
                  <a:schemeClr val="dk1"/>
                </a:solidFill>
              </a:rPr>
              <a:t>reports</a:t>
            </a:r>
            <a:r>
              <a:rPr lang="en-US" sz="4400">
                <a:solidFill>
                  <a:schemeClr val="dk1"/>
                </a:solidFill>
              </a:rPr>
              <a:t> when analyzing the attack logs.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</a:endParaRPr>
          </a:p>
          <a:p>
            <a:pPr marL="914400" lvl="0" indent="-41751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500" b="1">
                <a:solidFill>
                  <a:schemeClr val="dk1"/>
                </a:solidFill>
              </a:rPr>
              <a:t>HTTP Method Report</a:t>
            </a:r>
            <a:r>
              <a:rPr lang="en-US" sz="3500">
                <a:solidFill>
                  <a:schemeClr val="dk1"/>
                </a:solidFill>
              </a:rPr>
              <a:t> </a:t>
            </a:r>
            <a:endParaRPr sz="3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Suspicious decrease in GET by 29% and suspicious increase in POST by 29% </a:t>
            </a:r>
            <a:endParaRPr sz="3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POST is used to submit or update information to a web server </a:t>
            </a:r>
            <a:endParaRPr sz="3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</a:endParaRPr>
          </a:p>
          <a:p>
            <a:pPr marL="914400" lvl="0" indent="-41751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500" b="1">
                <a:solidFill>
                  <a:schemeClr val="dk1"/>
                </a:solidFill>
              </a:rPr>
              <a:t>Referrer Domain Report</a:t>
            </a:r>
            <a:r>
              <a:rPr lang="en-US" sz="3500">
                <a:solidFill>
                  <a:schemeClr val="dk1"/>
                </a:solidFill>
              </a:rPr>
              <a:t> </a:t>
            </a:r>
            <a:endParaRPr sz="3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There were no suspicious referrer domains during the attack </a:t>
            </a:r>
            <a:endParaRPr sz="3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</a:endParaRPr>
          </a:p>
          <a:p>
            <a:pPr marL="914400" lvl="0" indent="-41751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500" b="1">
                <a:solidFill>
                  <a:schemeClr val="dk1"/>
                </a:solidFill>
              </a:rPr>
              <a:t>HTTP Response Code Report</a:t>
            </a:r>
            <a:r>
              <a:rPr lang="en-US" sz="3500">
                <a:solidFill>
                  <a:schemeClr val="dk1"/>
                </a:solidFill>
              </a:rPr>
              <a:t> </a:t>
            </a:r>
            <a:endParaRPr sz="3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There were several small changes overall, the most suspicious change detected occurred with the 404 response code increasing from 2% to 15% </a:t>
            </a:r>
            <a:endParaRPr sz="49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Reports</a:t>
            </a:r>
            <a:endParaRPr/>
          </a:p>
        </p:txBody>
      </p:sp>
      <p:sp>
        <p:nvSpPr>
          <p:cNvPr id="817" name="Google Shape;817;p8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71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88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819" name="Google Shape;819;p88"/>
          <p:cNvSpPr txBox="1"/>
          <p:nvPr/>
        </p:nvSpPr>
        <p:spPr>
          <a:xfrm>
            <a:off x="719525" y="2058613"/>
            <a:ext cx="1803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REPORT ANALYSIS FOR METHODS</a:t>
            </a:r>
            <a:endParaRPr sz="2500" b="1"/>
          </a:p>
        </p:txBody>
      </p:sp>
      <p:pic>
        <p:nvPicPr>
          <p:cNvPr id="820" name="Google Shape;820;p88" title="Screenshot 2025-03-08 at 11.39.0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25" y="8025803"/>
            <a:ext cx="20388198" cy="506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88" title="Screenshot 2025-03-08 at 11.38.4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525" y="2628025"/>
            <a:ext cx="20388198" cy="515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Reports</a:t>
            </a:r>
            <a:endParaRPr/>
          </a:p>
        </p:txBody>
      </p:sp>
      <p:sp>
        <p:nvSpPr>
          <p:cNvPr id="827" name="Google Shape;827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72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89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829" name="Google Shape;829;p89"/>
          <p:cNvSpPr txBox="1"/>
          <p:nvPr/>
        </p:nvSpPr>
        <p:spPr>
          <a:xfrm>
            <a:off x="748425" y="232462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</a:rPr>
              <a:t>REPORT ANALYSIS FOR Top Domain Referred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0" name="Google Shape;830;p89" title="Screenshot 2025-03-08 at 11.42.5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800" y="8054625"/>
            <a:ext cx="19969925" cy="489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89" title="Screenshot 2025-03-08 at 11.42.0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800" y="3006566"/>
            <a:ext cx="19969925" cy="491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Reports</a:t>
            </a:r>
            <a:endParaRPr/>
          </a:p>
        </p:txBody>
      </p:sp>
      <p:sp>
        <p:nvSpPr>
          <p:cNvPr id="837" name="Google Shape;837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73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90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839" name="Google Shape;839;p90"/>
          <p:cNvSpPr txBox="1"/>
          <p:nvPr/>
        </p:nvSpPr>
        <p:spPr>
          <a:xfrm>
            <a:off x="851775" y="195822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REPORT ANALYSIS FOR HTTP RESPONSE CODES 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840" name="Google Shape;840;p90" title="Screenshot 2025-03-08 at 1.11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961" y="8294162"/>
            <a:ext cx="16355712" cy="484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90" title="Screenshot 2025-03-08 at 1.10.2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375" y="2743325"/>
            <a:ext cx="16476902" cy="5270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 Apache Alerts</a:t>
            </a:r>
            <a:endParaRPr/>
          </a:p>
        </p:txBody>
      </p:sp>
      <p:sp>
        <p:nvSpPr>
          <p:cNvPr id="847" name="Google Shape;847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74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9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alerts when analyzing the attack logs. Were the thresholds correct?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</a:endParaRPr>
          </a:p>
          <a:p>
            <a:pPr marL="914400" lvl="0" indent="-450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-US" sz="3500" b="1">
                <a:solidFill>
                  <a:schemeClr val="dk1"/>
                </a:solidFill>
              </a:rPr>
              <a:t>International Country Activity Alert ( Non-US ) </a:t>
            </a:r>
            <a:endParaRPr sz="35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Suspicious activity in the </a:t>
            </a:r>
            <a:r>
              <a:rPr lang="en-US" sz="3500" b="1">
                <a:solidFill>
                  <a:srgbClr val="FF0000"/>
                </a:solidFill>
              </a:rPr>
              <a:t>Ukraine</a:t>
            </a:r>
            <a:r>
              <a:rPr lang="en-US" sz="3500">
                <a:solidFill>
                  <a:schemeClr val="dk1"/>
                </a:solidFill>
              </a:rPr>
              <a:t> at 8pm on March 25, total count of </a:t>
            </a:r>
            <a:r>
              <a:rPr lang="en-US" sz="3500" b="1">
                <a:solidFill>
                  <a:schemeClr val="dk1"/>
                </a:solidFill>
              </a:rPr>
              <a:t>937</a:t>
            </a:r>
            <a:r>
              <a:rPr lang="en-US" sz="3500">
                <a:solidFill>
                  <a:schemeClr val="dk1"/>
                </a:solidFill>
              </a:rPr>
              <a:t> events during the attack</a:t>
            </a:r>
            <a:endParaRPr sz="3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Alert threshold is 170 so alert was successful  </a:t>
            </a:r>
            <a:endParaRPr sz="3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</a:endParaRPr>
          </a:p>
          <a:p>
            <a:pPr marL="914400" lvl="0" indent="-450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-US" sz="3500" b="1">
                <a:solidFill>
                  <a:schemeClr val="dk1"/>
                </a:solidFill>
              </a:rPr>
              <a:t>HTTP Post Activity Alert </a:t>
            </a:r>
            <a:endParaRPr sz="35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Suspicious increase in </a:t>
            </a:r>
            <a:r>
              <a:rPr lang="en-US" sz="3500" b="1">
                <a:solidFill>
                  <a:srgbClr val="FF0000"/>
                </a:solidFill>
              </a:rPr>
              <a:t>POST method</a:t>
            </a:r>
            <a:r>
              <a:rPr lang="en-US" sz="3500">
                <a:solidFill>
                  <a:schemeClr val="dk1"/>
                </a:solidFill>
              </a:rPr>
              <a:t> activities, total count of </a:t>
            </a:r>
            <a:r>
              <a:rPr lang="en-US" sz="3500" b="1">
                <a:solidFill>
                  <a:schemeClr val="dk1"/>
                </a:solidFill>
              </a:rPr>
              <a:t>1296</a:t>
            </a:r>
            <a:r>
              <a:rPr lang="en-US" sz="3500">
                <a:solidFill>
                  <a:schemeClr val="dk1"/>
                </a:solidFill>
              </a:rPr>
              <a:t> events on March 25 at 8pm</a:t>
            </a:r>
            <a:endParaRPr sz="3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Alert threshold is 12 so alert was successful 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Alerts</a:t>
            </a:r>
            <a:endParaRPr/>
          </a:p>
        </p:txBody>
      </p:sp>
      <p:sp>
        <p:nvSpPr>
          <p:cNvPr id="854" name="Google Shape;854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75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92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856" name="Google Shape;856;p92"/>
          <p:cNvSpPr txBox="1"/>
          <p:nvPr/>
        </p:nvSpPr>
        <p:spPr>
          <a:xfrm>
            <a:off x="958250" y="2204575"/>
            <a:ext cx="1803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</a:rPr>
              <a:t>ALERT ANALYSIS FOR INTERNATIONAL ACTIVITY</a:t>
            </a:r>
            <a:endParaRPr b="1"/>
          </a:p>
        </p:txBody>
      </p:sp>
      <p:pic>
        <p:nvPicPr>
          <p:cNvPr id="857" name="Google Shape;857;p92" title="Screenshot 2025-03-08 at 1.14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175" y="3208550"/>
            <a:ext cx="18821299" cy="487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92" title="Screenshot 2025-03-08 at 1.13.3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175" y="8276671"/>
            <a:ext cx="18821299" cy="479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Alerts</a:t>
            </a:r>
            <a:endParaRPr/>
          </a:p>
        </p:txBody>
      </p:sp>
      <p:sp>
        <p:nvSpPr>
          <p:cNvPr id="864" name="Google Shape;864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76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93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pic>
        <p:nvPicPr>
          <p:cNvPr id="866" name="Google Shape;866;p93" title="4b. Intl country activity by countr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250" y="3064025"/>
            <a:ext cx="22871961" cy="75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3"/>
          <p:cNvSpPr txBox="1"/>
          <p:nvPr/>
        </p:nvSpPr>
        <p:spPr>
          <a:xfrm>
            <a:off x="958250" y="220457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</a:rPr>
              <a:t>ALERT ANALYSIS FOR INTERNATIONAL COUNTRY ACTIVITY = UKRAINE 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Alerts</a:t>
            </a:r>
            <a:endParaRPr/>
          </a:p>
        </p:txBody>
      </p:sp>
      <p:sp>
        <p:nvSpPr>
          <p:cNvPr id="873" name="Google Shape;873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77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94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875" name="Google Shape;875;p94"/>
          <p:cNvSpPr txBox="1"/>
          <p:nvPr/>
        </p:nvSpPr>
        <p:spPr>
          <a:xfrm>
            <a:off x="851775" y="2007300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</a:rPr>
              <a:t>ALERT ANALYSIS FOR HTTP POST ACTIVITY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6" name="Google Shape;876;p94" title="Screenshot 2025-03-08 at 1.18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063" y="8049629"/>
            <a:ext cx="17151068" cy="498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94" title="Screenshot 2025-03-08 at 1.16.2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053" y="2660475"/>
            <a:ext cx="17151073" cy="502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Summary—Apache Dashboard</a:t>
            </a:r>
            <a:endParaRPr/>
          </a:p>
        </p:txBody>
      </p:sp>
      <p:sp>
        <p:nvSpPr>
          <p:cNvPr id="883" name="Google Shape;883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78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9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 fontScale="77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dashboards when analyzing the attack logs.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914400" lvl="0" indent="-37623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HTTP Method Time Chart Dashboard Analysis</a:t>
            </a:r>
            <a:endParaRPr sz="30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</a:rPr>
              <a:t>Suspicious activity</a:t>
            </a:r>
            <a:r>
              <a:rPr lang="en-US" sz="3000">
                <a:solidFill>
                  <a:schemeClr val="dk1"/>
                </a:solidFill>
              </a:rPr>
              <a:t> with the </a:t>
            </a:r>
            <a:r>
              <a:rPr lang="en-US" sz="3000" b="1">
                <a:solidFill>
                  <a:srgbClr val="FF0000"/>
                </a:solidFill>
              </a:rPr>
              <a:t>GET method</a:t>
            </a:r>
            <a:r>
              <a:rPr lang="en-US" sz="3000">
                <a:solidFill>
                  <a:schemeClr val="dk1"/>
                </a:solidFill>
              </a:rPr>
              <a:t> at 6pm on March 25, </a:t>
            </a:r>
            <a:r>
              <a:rPr lang="en-US" sz="3000" b="1">
                <a:solidFill>
                  <a:schemeClr val="dk1"/>
                </a:solidFill>
              </a:rPr>
              <a:t>peak count was 729</a:t>
            </a:r>
            <a:r>
              <a:rPr lang="en-US" sz="3000">
                <a:solidFill>
                  <a:schemeClr val="dk1"/>
                </a:solidFill>
              </a:rPr>
              <a:t>; activity occurred between 5pm and 7pm; </a:t>
            </a:r>
            <a:endParaRPr sz="30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</a:rPr>
              <a:t>Suspicious activity</a:t>
            </a:r>
            <a:r>
              <a:rPr lang="en-US" sz="3000">
                <a:solidFill>
                  <a:schemeClr val="dk1"/>
                </a:solidFill>
              </a:rPr>
              <a:t> with the </a:t>
            </a:r>
            <a:r>
              <a:rPr lang="en-US" sz="3000" b="1">
                <a:solidFill>
                  <a:srgbClr val="FF0000"/>
                </a:solidFill>
              </a:rPr>
              <a:t>POST method</a:t>
            </a:r>
            <a:r>
              <a:rPr lang="en-US" sz="3000">
                <a:solidFill>
                  <a:schemeClr val="dk1"/>
                </a:solidFill>
              </a:rPr>
              <a:t> at 8pm on March 25, </a:t>
            </a:r>
            <a:r>
              <a:rPr lang="en-US" sz="3000" b="1">
                <a:solidFill>
                  <a:schemeClr val="dk1"/>
                </a:solidFill>
              </a:rPr>
              <a:t>peak count was 1296</a:t>
            </a:r>
            <a:r>
              <a:rPr lang="en-US" sz="3000">
                <a:solidFill>
                  <a:schemeClr val="dk1"/>
                </a:solidFill>
              </a:rPr>
              <a:t>; activity occurred between 7pm and 9pm; </a:t>
            </a:r>
            <a:endParaRPr sz="30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both methods seem to be used in the attack </a:t>
            </a:r>
            <a:endParaRPr sz="30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914400" lvl="0" indent="-37623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Cluster Map Dashboard Analysis</a:t>
            </a:r>
            <a:endParaRPr sz="30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</a:rPr>
              <a:t>Suspicious activity</a:t>
            </a:r>
            <a:r>
              <a:rPr lang="en-US" sz="3000">
                <a:solidFill>
                  <a:schemeClr val="dk1"/>
                </a:solidFill>
              </a:rPr>
              <a:t> in </a:t>
            </a:r>
            <a:r>
              <a:rPr lang="en-US" sz="3000" b="1">
                <a:solidFill>
                  <a:srgbClr val="FF0000"/>
                </a:solidFill>
              </a:rPr>
              <a:t>Ukraine</a:t>
            </a:r>
            <a:r>
              <a:rPr lang="en-US" sz="3000">
                <a:solidFill>
                  <a:schemeClr val="dk1"/>
                </a:solidFill>
              </a:rPr>
              <a:t>, specifically in the cities of </a:t>
            </a:r>
            <a:r>
              <a:rPr lang="en-US" sz="3000" b="1">
                <a:solidFill>
                  <a:schemeClr val="dk1"/>
                </a:solidFill>
              </a:rPr>
              <a:t>Kiev</a:t>
            </a:r>
            <a:r>
              <a:rPr lang="en-US" sz="3000">
                <a:solidFill>
                  <a:schemeClr val="dk1"/>
                </a:solidFill>
              </a:rPr>
              <a:t> and </a:t>
            </a:r>
            <a:r>
              <a:rPr lang="en-US" sz="3000" b="1">
                <a:solidFill>
                  <a:schemeClr val="dk1"/>
                </a:solidFill>
              </a:rPr>
              <a:t>Kharkiv</a:t>
            </a:r>
            <a:r>
              <a:rPr lang="en-US" sz="3000">
                <a:solidFill>
                  <a:schemeClr val="dk1"/>
                </a:solidFill>
              </a:rPr>
              <a:t> which both had a high volume of activity; </a:t>
            </a:r>
            <a:endParaRPr sz="30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Kiev total count of 438, Kharkiv total count of 432  </a:t>
            </a:r>
            <a:endParaRPr sz="30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914400" lvl="0" indent="-37623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URI Data Dashboard Analysis </a:t>
            </a:r>
            <a:endParaRPr sz="30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</a:rPr>
              <a:t>Suspicious activity</a:t>
            </a:r>
            <a:r>
              <a:rPr lang="en-US" sz="3000">
                <a:solidFill>
                  <a:schemeClr val="dk1"/>
                </a:solidFill>
              </a:rPr>
              <a:t> on March 25 with the </a:t>
            </a:r>
            <a:r>
              <a:rPr lang="en-US" sz="3000" b="1">
                <a:solidFill>
                  <a:schemeClr val="dk1"/>
                </a:solidFill>
              </a:rPr>
              <a:t>URI</a:t>
            </a:r>
            <a:r>
              <a:rPr lang="en-US" sz="3000">
                <a:solidFill>
                  <a:schemeClr val="dk1"/>
                </a:solidFill>
              </a:rPr>
              <a:t> “/files/logstash/logstash-1.3.2-monolithic.jar” from 5pm to 7pm and with the URI “/VSI_Account_logon.php” from 7pm to 9pm</a:t>
            </a:r>
            <a:endParaRPr sz="30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URI “/VSI_Account_logon.php”</a:t>
            </a:r>
            <a:r>
              <a:rPr lang="en-US" sz="3000">
                <a:solidFill>
                  <a:schemeClr val="dk1"/>
                </a:solidFill>
              </a:rPr>
              <a:t> was hit the most with </a:t>
            </a:r>
            <a:r>
              <a:rPr lang="en-US" sz="3000" b="1">
                <a:solidFill>
                  <a:schemeClr val="dk1"/>
                </a:solidFill>
              </a:rPr>
              <a:t>1323 events</a:t>
            </a:r>
            <a:r>
              <a:rPr lang="en-US" sz="3000">
                <a:solidFill>
                  <a:schemeClr val="dk1"/>
                </a:solidFill>
              </a:rPr>
              <a:t> indicating the attacker may be attempting to brute force the VSI logon page 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Dashboard</a:t>
            </a:r>
            <a:endParaRPr/>
          </a:p>
        </p:txBody>
      </p:sp>
      <p:sp>
        <p:nvSpPr>
          <p:cNvPr id="890" name="Google Shape;890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79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96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pic>
        <p:nvPicPr>
          <p:cNvPr id="892" name="Google Shape;892;p96" title="6c. http method all visu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5" y="2638075"/>
            <a:ext cx="22249575" cy="770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6"/>
          <p:cNvSpPr txBox="1"/>
          <p:nvPr/>
        </p:nvSpPr>
        <p:spPr>
          <a:xfrm>
            <a:off x="700425" y="1998950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TIME CHART HTTP METHOD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Whois XML IP Geolocation API 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0" name="Google Shape;200;p25" title="Whois XML IP Geolocation AP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50" y="1967800"/>
            <a:ext cx="18706525" cy="83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Dashboard </a:t>
            </a:r>
            <a:endParaRPr/>
          </a:p>
        </p:txBody>
      </p:sp>
      <p:sp>
        <p:nvSpPr>
          <p:cNvPr id="899" name="Google Shape;899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80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" name="Google Shape;900;p97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901" name="Google Shape;901;p97"/>
          <p:cNvSpPr txBox="1"/>
          <p:nvPr/>
        </p:nvSpPr>
        <p:spPr>
          <a:xfrm>
            <a:off x="730675" y="216387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</a:rPr>
              <a:t>DASHBOARD ANALYSIS FOR TIME CHART HTTP METHOD = GET 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2" name="Google Shape;902;p97" title="Screenshot 2025-03-13 at 1.21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577750"/>
            <a:ext cx="24225249" cy="5180986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7"/>
          <p:cNvSpPr txBox="1"/>
          <p:nvPr/>
        </p:nvSpPr>
        <p:spPr>
          <a:xfrm>
            <a:off x="851775" y="28544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4" name="Google Shape;904;p97"/>
          <p:cNvSpPr txBox="1"/>
          <p:nvPr/>
        </p:nvSpPr>
        <p:spPr>
          <a:xfrm>
            <a:off x="12398900" y="28544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Dashboard</a:t>
            </a:r>
            <a:endParaRPr/>
          </a:p>
        </p:txBody>
      </p:sp>
      <p:sp>
        <p:nvSpPr>
          <p:cNvPr id="910" name="Google Shape;910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81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1" name="Google Shape;911;p98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912" name="Google Shape;912;p98"/>
          <p:cNvSpPr txBox="1"/>
          <p:nvPr/>
        </p:nvSpPr>
        <p:spPr>
          <a:xfrm>
            <a:off x="789150" y="198537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TIME CHART HTTP METHOD = POST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3" name="Google Shape;913;p98" title="Screenshot 2025-03-13 at 1.27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985625"/>
            <a:ext cx="24225249" cy="5074527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8"/>
          <p:cNvSpPr txBox="1"/>
          <p:nvPr/>
        </p:nvSpPr>
        <p:spPr>
          <a:xfrm>
            <a:off x="469200" y="3125125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5" name="Google Shape;915;p98"/>
          <p:cNvSpPr txBox="1"/>
          <p:nvPr/>
        </p:nvSpPr>
        <p:spPr>
          <a:xfrm>
            <a:off x="12016325" y="3125125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Dashboard</a:t>
            </a:r>
            <a:endParaRPr/>
          </a:p>
        </p:txBody>
      </p:sp>
      <p:sp>
        <p:nvSpPr>
          <p:cNvPr id="921" name="Google Shape;921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82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99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pic>
        <p:nvPicPr>
          <p:cNvPr id="923" name="Google Shape;923;p99" title="7a. cluster map Ukra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225" y="2319413"/>
            <a:ext cx="19507200" cy="5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9" title="7b. cluster map Ukraine citi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225" y="7920113"/>
            <a:ext cx="195072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9"/>
          <p:cNvSpPr txBox="1"/>
          <p:nvPr/>
        </p:nvSpPr>
        <p:spPr>
          <a:xfrm>
            <a:off x="851775" y="1707725"/>
            <a:ext cx="1803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DASHBOARD ANALYSIS FOR CLUSTER MAP = COUNTRY </a:t>
            </a:r>
            <a:endParaRPr sz="2500" b="1"/>
          </a:p>
        </p:txBody>
      </p:sp>
      <p:sp>
        <p:nvSpPr>
          <p:cNvPr id="926" name="Google Shape;926;p99"/>
          <p:cNvSpPr txBox="1"/>
          <p:nvPr/>
        </p:nvSpPr>
        <p:spPr>
          <a:xfrm>
            <a:off x="914400" y="737992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</a:rPr>
              <a:t>DASHBOARD ANALYSIS FOR CLUSTER MAP = CITIES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 - Apache Dashboard</a:t>
            </a:r>
            <a:endParaRPr/>
          </a:p>
        </p:txBody>
      </p:sp>
      <p:sp>
        <p:nvSpPr>
          <p:cNvPr id="932" name="Google Shape;932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83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100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pic>
        <p:nvPicPr>
          <p:cNvPr id="934" name="Google Shape;934;p100" title="8a. URI data to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25" y="2638075"/>
            <a:ext cx="21688755" cy="52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00"/>
          <p:cNvSpPr txBox="1"/>
          <p:nvPr/>
        </p:nvSpPr>
        <p:spPr>
          <a:xfrm>
            <a:off x="717125" y="1989550"/>
            <a:ext cx="1803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URI DATA </a:t>
            </a:r>
            <a:endParaRPr/>
          </a:p>
        </p:txBody>
      </p:sp>
      <p:sp>
        <p:nvSpPr>
          <p:cNvPr id="936" name="Google Shape;936;p100"/>
          <p:cNvSpPr txBox="1"/>
          <p:nvPr/>
        </p:nvSpPr>
        <p:spPr>
          <a:xfrm>
            <a:off x="717125" y="793817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URI DATA = LOGSTASH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37;p100" title="Screenshot 2025-03-13 at 1.40.3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450" y="8654625"/>
            <a:ext cx="14825999" cy="460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Dashboard</a:t>
            </a:r>
            <a:endParaRPr/>
          </a:p>
        </p:txBody>
      </p:sp>
      <p:sp>
        <p:nvSpPr>
          <p:cNvPr id="943" name="Google Shape;943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84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101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945" name="Google Shape;945;p101"/>
          <p:cNvSpPr txBox="1"/>
          <p:nvPr/>
        </p:nvSpPr>
        <p:spPr>
          <a:xfrm>
            <a:off x="775575" y="233402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DASHBOARD ANALYSIS FOR URI DATA = ACCOUNT LOGON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6" name="Google Shape;946;p101" title="Screenshot 2025-03-13 at 1.45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00" y="3506250"/>
            <a:ext cx="23424102" cy="726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Dashboard</a:t>
            </a:r>
            <a:endParaRPr/>
          </a:p>
        </p:txBody>
      </p:sp>
      <p:sp>
        <p:nvSpPr>
          <p:cNvPr id="952" name="Google Shape;952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85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3" name="Google Shape;953;p102" title="Dashboard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25" y="3577738"/>
            <a:ext cx="22821650" cy="656053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02"/>
          <p:cNvSpPr txBox="1"/>
          <p:nvPr/>
        </p:nvSpPr>
        <p:spPr>
          <a:xfrm>
            <a:off x="851775" y="1989550"/>
            <a:ext cx="1803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APACHE DASHBOARD PANEL 1 - HTTP method pre vs post attack</a:t>
            </a:r>
            <a:endParaRPr sz="2500"/>
          </a:p>
        </p:txBody>
      </p:sp>
      <p:sp>
        <p:nvSpPr>
          <p:cNvPr id="955" name="Google Shape;955;p102"/>
          <p:cNvSpPr txBox="1"/>
          <p:nvPr/>
        </p:nvSpPr>
        <p:spPr>
          <a:xfrm>
            <a:off x="851775" y="28544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102"/>
          <p:cNvSpPr txBox="1"/>
          <p:nvPr/>
        </p:nvSpPr>
        <p:spPr>
          <a:xfrm>
            <a:off x="12398900" y="28544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Dashboard</a:t>
            </a:r>
            <a:endParaRPr/>
          </a:p>
        </p:txBody>
      </p:sp>
      <p:sp>
        <p:nvSpPr>
          <p:cNvPr id="962" name="Google Shape;962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86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3" name="Google Shape;963;p103" title="Dashboard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50" y="3744625"/>
            <a:ext cx="22271700" cy="7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03"/>
          <p:cNvSpPr txBox="1"/>
          <p:nvPr/>
        </p:nvSpPr>
        <p:spPr>
          <a:xfrm>
            <a:off x="913350" y="2113775"/>
            <a:ext cx="1803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APACHE DASHBOARD PANEL 2 - Country (non-US) pre vs post attack - Cluster</a:t>
            </a:r>
            <a:endParaRPr/>
          </a:p>
        </p:txBody>
      </p:sp>
      <p:sp>
        <p:nvSpPr>
          <p:cNvPr id="965" name="Google Shape;965;p103"/>
          <p:cNvSpPr txBox="1"/>
          <p:nvPr/>
        </p:nvSpPr>
        <p:spPr>
          <a:xfrm>
            <a:off x="913350" y="3021325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Google Shape;966;p103"/>
          <p:cNvSpPr txBox="1"/>
          <p:nvPr/>
        </p:nvSpPr>
        <p:spPr>
          <a:xfrm>
            <a:off x="11932050" y="3021325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Dashboard</a:t>
            </a:r>
            <a:endParaRPr/>
          </a:p>
        </p:txBody>
      </p:sp>
      <p:sp>
        <p:nvSpPr>
          <p:cNvPr id="972" name="Google Shape;972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87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104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pic>
        <p:nvPicPr>
          <p:cNvPr id="974" name="Google Shape;974;p104" title="Dashboard 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63" y="3410950"/>
            <a:ext cx="23303177" cy="66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4"/>
          <p:cNvSpPr txBox="1"/>
          <p:nvPr/>
        </p:nvSpPr>
        <p:spPr>
          <a:xfrm>
            <a:off x="744250" y="211897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APACHE DASHBOARD PANEL 3 - Country (non-US) pre vs post attack - Bar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04"/>
          <p:cNvSpPr txBox="1"/>
          <p:nvPr/>
        </p:nvSpPr>
        <p:spPr>
          <a:xfrm>
            <a:off x="1170125" y="26876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7" name="Google Shape;977;p104"/>
          <p:cNvSpPr txBox="1"/>
          <p:nvPr/>
        </p:nvSpPr>
        <p:spPr>
          <a:xfrm>
            <a:off x="12188825" y="26876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 - Apache Dashboard</a:t>
            </a:r>
            <a:endParaRPr/>
          </a:p>
        </p:txBody>
      </p:sp>
      <p:sp>
        <p:nvSpPr>
          <p:cNvPr id="983" name="Google Shape;983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88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105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pic>
        <p:nvPicPr>
          <p:cNvPr id="985" name="Google Shape;985;p105" title="Dashboard 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50" y="3442650"/>
            <a:ext cx="23069277" cy="52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05"/>
          <p:cNvSpPr txBox="1"/>
          <p:nvPr/>
        </p:nvSpPr>
        <p:spPr>
          <a:xfrm>
            <a:off x="736950" y="2271375"/>
            <a:ext cx="1803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APACHE DASHBOARD PANEL 4 - URI Data pre vs post attack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105"/>
          <p:cNvSpPr txBox="1"/>
          <p:nvPr/>
        </p:nvSpPr>
        <p:spPr>
          <a:xfrm>
            <a:off x="910700" y="27193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105"/>
          <p:cNvSpPr txBox="1"/>
          <p:nvPr/>
        </p:nvSpPr>
        <p:spPr>
          <a:xfrm>
            <a:off x="11929400" y="2719350"/>
            <a:ext cx="110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 Attack 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06"/>
          <p:cNvPicPr preferRelativeResize="0"/>
          <p:nvPr/>
        </p:nvPicPr>
        <p:blipFill rotWithShape="1">
          <a:blip r:embed="rId3">
            <a:alphaModFix/>
          </a:blip>
          <a:srcRect t="9890" b="989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0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89</a:t>
            </a:fld>
            <a:endParaRPr sz="1600"/>
          </a:p>
        </p:txBody>
      </p:sp>
      <p:sp>
        <p:nvSpPr>
          <p:cNvPr id="995" name="Google Shape;995;p106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Summary and Future Mitigations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96" name="Google Shape;996;p106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997" name="Google Shape;997;p106"/>
          <p:cNvSpPr txBox="1"/>
          <p:nvPr/>
        </p:nvSpPr>
        <p:spPr>
          <a:xfrm>
            <a:off x="8570100" y="7001475"/>
            <a:ext cx="5853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Jason Vaz </a:t>
            </a:r>
            <a:endParaRPr sz="4266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Whois XML IP Geolocation API (Website overview)</a:t>
            </a:r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r>
              <a:rPr lang="en-US"/>
              <a:t>image Reference - https://ip-geolocation.whoisxmlapi.com/</a:t>
            </a:r>
            <a:endParaRPr/>
          </a:p>
        </p:txBody>
      </p:sp>
      <p:pic>
        <p:nvPicPr>
          <p:cNvPr id="209" name="Google Shape;209;p26" title="Whois XML IP Geolocation API Main webs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2172950"/>
            <a:ext cx="18435925" cy="99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3 Summary</a:t>
            </a:r>
            <a:endParaRPr/>
          </a:p>
        </p:txBody>
      </p:sp>
      <p:sp>
        <p:nvSpPr>
          <p:cNvPr id="1003" name="Google Shape;100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90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4" name="Google Shape;1004;p107"/>
          <p:cNvSpPr txBox="1">
            <a:spLocks noGrp="1"/>
          </p:cNvSpPr>
          <p:nvPr>
            <p:ph type="body" idx="3"/>
          </p:nvPr>
        </p:nvSpPr>
        <p:spPr>
          <a:xfrm>
            <a:off x="-32800" y="2295400"/>
            <a:ext cx="22942800" cy="489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5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Findings from the Attack Analysis:</a:t>
            </a:r>
            <a:endParaRPr sz="157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57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5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attack analysis showed a significant increase in high-severity alerts, rising from 329 to 1,111 (7% to 20% of total alerts). Meanwhile, informational alerts decreased by 93%, indicating that malicious activity intensified. However, failed activities remained stable (only a 1% decrease), suggesting that attackers may have been more successful in their attempts rather than repeatedly failing.</a:t>
            </a:r>
            <a:endParaRPr sz="15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 analysis confirmed that thresholds were correctly set, as key alerts successfully detected anomalies:</a:t>
            </a:r>
            <a:endParaRPr sz="15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5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77837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5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Failed Windows Activity Alert</a:t>
            </a:r>
            <a:r>
              <a:rPr lang="en-US" sz="15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triggered correctly at 8 AM on March 25, detecting 35 suspicious events.</a:t>
            </a:r>
            <a:endParaRPr sz="15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77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5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 Logins Alert</a:t>
            </a:r>
            <a:r>
              <a:rPr lang="en-US" sz="15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flagged unusual activity at 11 AM and 12 PM, particularly tied to USER "j" with 196 and 77 login events respectively.</a:t>
            </a:r>
            <a:endParaRPr sz="15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77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5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Deleted Accounts Alert</a:t>
            </a:r>
            <a:r>
              <a:rPr lang="en-US" sz="15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remained below the threshold, confirming no suspicious mass deletions.</a:t>
            </a:r>
            <a:endParaRPr sz="15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4074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9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3 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10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Future Mitigations for VSI:</a:t>
            </a:r>
            <a:endParaRPr sz="4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3200"/>
              </a:spcAft>
              <a:buNone/>
            </a:pPr>
            <a:endParaRPr sz="4627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  <p:sp>
        <p:nvSpPr>
          <p:cNvPr id="1013" name="Google Shape;1013;p10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200"/>
              </a:spcAft>
              <a:buNone/>
            </a:pPr>
            <a:endParaRPr/>
          </a:p>
        </p:txBody>
      </p:sp>
      <p:sp>
        <p:nvSpPr>
          <p:cNvPr id="1014" name="Google Shape;1014;p108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76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AutoNum type="arabicPeriod"/>
            </a:pPr>
            <a:r>
              <a:rPr lang="en-US" sz="3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Strengthen Monitoring &amp; Detection:</a:t>
            </a:r>
            <a:endParaRPr sz="3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76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○"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Lower alert thresholds for high-severity events to detect early-stage attacks sooner.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76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○"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real-time anomaly detection using AI-driven behavior analytics.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76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AutoNum type="arabicPeriod"/>
            </a:pPr>
            <a:r>
              <a:rPr lang="en-US" sz="3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 Authentication Security:</a:t>
            </a:r>
            <a:endParaRPr sz="3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76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○"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</a:t>
            </a:r>
            <a:r>
              <a:rPr lang="en-US" sz="3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multi-factor authentication (MFA)</a:t>
            </a: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prevent unauthorized logins.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76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○"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Investigate</a:t>
            </a:r>
            <a:r>
              <a:rPr lang="en-US" sz="3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USER "j"</a:t>
            </a: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potential compromise or misuse.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76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AutoNum type="arabicPeriod"/>
            </a:pPr>
            <a:r>
              <a:rPr lang="en-US" sz="3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 Access Controls &amp; Account Protections:</a:t>
            </a:r>
            <a:endParaRPr sz="3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76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○"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Enforce </a:t>
            </a:r>
            <a:r>
              <a:rPr lang="en-US" sz="3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least privilege access</a:t>
            </a: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limit exposure.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76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○"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</a:t>
            </a:r>
            <a:r>
              <a:rPr lang="en-US" sz="3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account lockout</a:t>
            </a: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after multiple failed login attempts.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76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AutoNum type="arabicPeriod"/>
            </a:pPr>
            <a:r>
              <a:rPr lang="en-US" sz="3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Incident Response Enhancements:</a:t>
            </a:r>
            <a:endParaRPr sz="3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76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○"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 </a:t>
            </a:r>
            <a:r>
              <a:rPr lang="en-US" sz="3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automated response actions</a:t>
            </a: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high-severity alerts (e.g., isolating a machine, forcing password resets).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76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○"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Conduct </a:t>
            </a:r>
            <a:r>
              <a:rPr lang="en-US" sz="3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post-incident forensic analysis</a:t>
            </a: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affected systems.</a:t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21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3570</Words>
  <Application>Microsoft Office PowerPoint</Application>
  <PresentationFormat>Custom</PresentationFormat>
  <Paragraphs>562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Roboto Light</vt:lpstr>
      <vt:lpstr>Lato Light</vt:lpstr>
      <vt:lpstr>Arial</vt:lpstr>
      <vt:lpstr>Merriweather</vt:lpstr>
      <vt:lpstr>Courier New</vt:lpstr>
      <vt:lpstr>Roboto</vt:lpstr>
      <vt:lpstr>Roboto Medium</vt:lpstr>
      <vt:lpstr>Paradigm</vt:lpstr>
      <vt:lpstr>Defensive Security Project </vt:lpstr>
      <vt:lpstr>Table of Contents</vt:lpstr>
      <vt:lpstr>Monitoring Environment </vt:lpstr>
      <vt:lpstr>Scenario</vt:lpstr>
      <vt:lpstr>Whois XML IP Geolocation  API for Splunk</vt:lpstr>
      <vt:lpstr> Whois XML IP Geolocation API for Splunk</vt:lpstr>
      <vt:lpstr> Whois XML IP Geolocation API for Splunk </vt:lpstr>
      <vt:lpstr>Whois XML IP Geolocation API </vt:lpstr>
      <vt:lpstr>       Whois XML IP Geolocation API (Website overview)</vt:lpstr>
      <vt:lpstr>Whois XML IP Geolocation API - ( Website Ip Address search result)</vt:lpstr>
      <vt:lpstr>Logs Analyzed</vt:lpstr>
      <vt:lpstr>Windows Logs </vt:lpstr>
      <vt:lpstr>Reports—Windows</vt:lpstr>
      <vt:lpstr>Images of Reports—Windows</vt:lpstr>
      <vt:lpstr>Images of Reports—Windows </vt:lpstr>
      <vt:lpstr>Images of Reports—Windows </vt:lpstr>
      <vt:lpstr>Alerts—Windows</vt:lpstr>
      <vt:lpstr>Images of Alerts—Windows</vt:lpstr>
      <vt:lpstr>Images of Alerts—Windows</vt:lpstr>
      <vt:lpstr>Alerts—Windows</vt:lpstr>
      <vt:lpstr>Images of Alerts—Windows</vt:lpstr>
      <vt:lpstr>Images of Alerts—Windows</vt:lpstr>
      <vt:lpstr>Alerts—Windows</vt:lpstr>
      <vt:lpstr>Images of Alerts—Windows</vt:lpstr>
      <vt:lpstr>Images of Alerts—Windows</vt:lpstr>
      <vt:lpstr>Dashboards—Windows </vt:lpstr>
      <vt:lpstr>Dashboards—Windows</vt:lpstr>
      <vt:lpstr>Apache Logs </vt:lpstr>
      <vt:lpstr>Reports—Apache</vt:lpstr>
      <vt:lpstr>Images of Reports—Apache </vt:lpstr>
      <vt:lpstr>Images of Reports—Apache </vt:lpstr>
      <vt:lpstr>Images of Reports—Apache </vt:lpstr>
      <vt:lpstr>Alerts—Apache</vt:lpstr>
      <vt:lpstr>Image of Alert—Apache</vt:lpstr>
      <vt:lpstr>Image of Alert—Apache </vt:lpstr>
      <vt:lpstr>Alerts–Apache</vt:lpstr>
      <vt:lpstr>Image of Alert—Apache</vt:lpstr>
      <vt:lpstr>Image of Alert—Apache</vt:lpstr>
      <vt:lpstr>Dashboards—Apache</vt:lpstr>
      <vt:lpstr>Dashboards—Apache</vt:lpstr>
      <vt:lpstr>Attack Analysis </vt:lpstr>
      <vt:lpstr>Attack Summary—Windows Reports </vt:lpstr>
      <vt:lpstr>Attack Summary—Windows Reports </vt:lpstr>
      <vt:lpstr>Attack Summary—Windows Reports </vt:lpstr>
      <vt:lpstr>Attack Summary—Windows Server Logs Alerts</vt:lpstr>
      <vt:lpstr>Attack Summary—Windows Server Logs Alerts</vt:lpstr>
      <vt:lpstr>Screenshots of Attack Logs - Windows Server Logs Alerts</vt:lpstr>
      <vt:lpstr>Attack Summary—Windows Server Logs Alerts</vt:lpstr>
      <vt:lpstr>Screenshots of Attack Logs - Windows Server Logs Alerts</vt:lpstr>
      <vt:lpstr>Screenshots of Attack Logs - Windows Server Logs Alerts</vt:lpstr>
      <vt:lpstr>Attack Summary—Windows Server Logs Dashboard</vt:lpstr>
      <vt:lpstr>Screenshots of Attack Logs - Windows Server Logs Dashboard</vt:lpstr>
      <vt:lpstr>Screenshots of Attack Logs - Windows Server Logs Dashboard </vt:lpstr>
      <vt:lpstr>Screenshots of Attack Logs - Windows Server Logs Dashboard </vt:lpstr>
      <vt:lpstr>Attack Summary—Windows Server Logs Dashboard</vt:lpstr>
      <vt:lpstr>Screenshots of Attack Logs - Windows Server Logs Dashboard </vt:lpstr>
      <vt:lpstr>Screenshots of Attack Logs - Windows Server Logs Dashboard </vt:lpstr>
      <vt:lpstr>Screenshots of Attack Logs - Windows Server Logs Dashboard </vt:lpstr>
      <vt:lpstr>Attack Summary—Windows Server Logs Dashboard</vt:lpstr>
      <vt:lpstr>Screenshots of Attack Logs - Windows Server Logs Dashboard </vt:lpstr>
      <vt:lpstr>Attack Summary—Windows Server Logs Dashboard</vt:lpstr>
      <vt:lpstr>Screenshots of Attack Logs - Windows Server Logs Dashboard </vt:lpstr>
      <vt:lpstr>Attack Summary—Windows Server Logs Dashboard</vt:lpstr>
      <vt:lpstr>Screenshots of Attack Logs - Windows Server Logs Dashboard </vt:lpstr>
      <vt:lpstr>Screenshots of Attack Logs - Windows Server Logs Dashboard </vt:lpstr>
      <vt:lpstr>Screenshots of Attack Logs - Windows Server Logs Dashboard </vt:lpstr>
      <vt:lpstr>Screenshots of Attack Logs - Windows Server Logs Dashboard </vt:lpstr>
      <vt:lpstr>Screenshots of Attack Logs - Windows Server Logs Dashboard </vt:lpstr>
      <vt:lpstr>Screenshots of Attack Logs - Windows Server Logs Dashboard </vt:lpstr>
      <vt:lpstr>Attack Summary—Apache Reports</vt:lpstr>
      <vt:lpstr>Screenshots of Attack Logs - Apache Reports</vt:lpstr>
      <vt:lpstr>Screenshots of Attack Logs - Apache Reports</vt:lpstr>
      <vt:lpstr>Screenshots of Attack Logs - Apache Reports</vt:lpstr>
      <vt:lpstr>Attack Summary— Apache Alerts</vt:lpstr>
      <vt:lpstr>Screenshots of Attack Logs - Apache Alerts</vt:lpstr>
      <vt:lpstr>Screenshots of Attack Logs - Apache Alerts</vt:lpstr>
      <vt:lpstr>Screenshots of Attack Logs - Apache Alerts</vt:lpstr>
      <vt:lpstr>Attack Summary—Apache Dashboard</vt:lpstr>
      <vt:lpstr>Screenshots of Attack Logs - Apache Dashboard</vt:lpstr>
      <vt:lpstr>Screenshots of Attack Logs - Apache Dashboard </vt:lpstr>
      <vt:lpstr>Screenshots of Attack Logs - Apache Dashboard</vt:lpstr>
      <vt:lpstr>Screenshots of Attack Logs - Apache Dashboard</vt:lpstr>
      <vt:lpstr>Screenshots of Attack Logs  - Apache Dashboard</vt:lpstr>
      <vt:lpstr>Screenshots of Attack Logs - Apache Dashboard</vt:lpstr>
      <vt:lpstr>Screenshots of Attack Logs - Apache Dashboard</vt:lpstr>
      <vt:lpstr>Screenshots of Attack Logs - Apache Dashboard</vt:lpstr>
      <vt:lpstr>Screenshots of Attack Logs - Apache Dashboard</vt:lpstr>
      <vt:lpstr>Screenshots of Attack Logs - Apache Dashboard</vt:lpstr>
      <vt:lpstr>Summary and Future Mitigations </vt:lpstr>
      <vt:lpstr>Project 3 Summary</vt:lpstr>
      <vt:lpstr>Project 3 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Sean V</cp:lastModifiedBy>
  <cp:revision>1</cp:revision>
  <dcterms:modified xsi:type="dcterms:W3CDTF">2025-03-15T11:20:55Z</dcterms:modified>
</cp:coreProperties>
</file>